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805" r:id="rId2"/>
  </p:sldMasterIdLst>
  <p:notesMasterIdLst>
    <p:notesMasterId r:id="rId20"/>
  </p:notesMasterIdLst>
  <p:handoutMasterIdLst>
    <p:handoutMasterId r:id="rId21"/>
  </p:handoutMasterIdLst>
  <p:sldIdLst>
    <p:sldId id="485" r:id="rId3"/>
    <p:sldId id="496" r:id="rId4"/>
    <p:sldId id="484" r:id="rId5"/>
    <p:sldId id="486" r:id="rId6"/>
    <p:sldId id="487" r:id="rId7"/>
    <p:sldId id="483" r:id="rId8"/>
    <p:sldId id="488" r:id="rId9"/>
    <p:sldId id="489" r:id="rId10"/>
    <p:sldId id="490" r:id="rId11"/>
    <p:sldId id="491" r:id="rId12"/>
    <p:sldId id="492" r:id="rId13"/>
    <p:sldId id="498" r:id="rId14"/>
    <p:sldId id="499" r:id="rId15"/>
    <p:sldId id="500" r:id="rId16"/>
    <p:sldId id="501" r:id="rId17"/>
    <p:sldId id="502" r:id="rId18"/>
    <p:sldId id="49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y Taft" initials="KT" lastIdx="0" clrIdx="0">
    <p:extLst>
      <p:ext uri="{19B8F6BF-5375-455C-9EA6-DF929625EA0E}">
        <p15:presenceInfo xmlns:p15="http://schemas.microsoft.com/office/powerpoint/2012/main" userId="S-1-5-21-1078081533-1979792683-1801674531-3148" providerId="AD"/>
      </p:ext>
    </p:extLst>
  </p:cmAuthor>
  <p:cmAuthor id="2" name="Julie Berry" initials="JB" lastIdx="16" clrIdx="1">
    <p:extLst>
      <p:ext uri="{19B8F6BF-5375-455C-9EA6-DF929625EA0E}">
        <p15:presenceInfo xmlns:p15="http://schemas.microsoft.com/office/powerpoint/2012/main" userId="S-1-5-21-1078081533-1979792683-1801674531-4649" providerId="AD"/>
      </p:ext>
    </p:extLst>
  </p:cmAuthor>
  <p:cmAuthor id="3" name="Executive Assistant" initials="EA" lastIdx="1" clrIdx="2">
    <p:extLst>
      <p:ext uri="{19B8F6BF-5375-455C-9EA6-DF929625EA0E}">
        <p15:presenceInfo xmlns:p15="http://schemas.microsoft.com/office/powerpoint/2012/main" userId="S-1-5-21-1078081533-1979792683-1801674531-1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39E"/>
    <a:srgbClr val="007C66"/>
    <a:srgbClr val="3E5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90" autoAdjust="0"/>
    <p:restoredTop sz="92857"/>
  </p:normalViewPr>
  <p:slideViewPr>
    <p:cSldViewPr snapToGrid="0">
      <p:cViewPr varScale="1">
        <p:scale>
          <a:sx n="62" d="100"/>
          <a:sy n="62" d="100"/>
        </p:scale>
        <p:origin x="72" y="178"/>
      </p:cViewPr>
      <p:guideLst>
        <p:guide orient="horz" pos="2160"/>
        <p:guide pos="2880"/>
      </p:guideLst>
    </p:cSldViewPr>
  </p:slideViewPr>
  <p:outlineViewPr>
    <p:cViewPr>
      <p:scale>
        <a:sx n="33" d="100"/>
        <a:sy n="33" d="100"/>
      </p:scale>
      <p:origin x="-56"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7" d="100"/>
          <a:sy n="87" d="100"/>
        </p:scale>
        <p:origin x="29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9C55CFD-475E-49FE-82E9-D9B6F94FF83B}" type="datetimeFigureOut">
              <a:rPr lang="en-US" smtClean="0"/>
              <a:pPr/>
              <a:t>6/3/2021</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CB648267-B3CD-485E-87F7-C7C00D3D2BD6}" type="slidenum">
              <a:rPr lang="en-US" smtClean="0"/>
              <a:pPr/>
              <a:t>‹#›</a:t>
            </a:fld>
            <a:endParaRPr lang="en-US"/>
          </a:p>
        </p:txBody>
      </p:sp>
    </p:spTree>
    <p:extLst>
      <p:ext uri="{BB962C8B-B14F-4D97-AF65-F5344CB8AC3E}">
        <p14:creationId xmlns:p14="http://schemas.microsoft.com/office/powerpoint/2010/main" val="4011305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68C8BBD9-AA84-4334-9FC6-47D8DB5CB4D0}" type="datetimeFigureOut">
              <a:rPr lang="en-US" smtClean="0"/>
              <a:pPr/>
              <a:t>6/3/2021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39F5D515-9834-4E2A-A8B6-9A65D2F54283}" type="slidenum">
              <a:rPr lang="en-US" smtClean="0"/>
              <a:pPr/>
              <a:t>‹#›</a:t>
            </a:fld>
            <a:endParaRPr lang="en-US"/>
          </a:p>
        </p:txBody>
      </p:sp>
    </p:spTree>
    <p:extLst>
      <p:ext uri="{BB962C8B-B14F-4D97-AF65-F5344CB8AC3E}">
        <p14:creationId xmlns:p14="http://schemas.microsoft.com/office/powerpoint/2010/main" val="313746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F5D515-9834-4E2A-A8B6-9A65D2F54283}" type="slidenum">
              <a:rPr lang="en-US" smtClean="0"/>
              <a:pPr/>
              <a:t>1</a:t>
            </a:fld>
            <a:endParaRPr lang="en-US"/>
          </a:p>
        </p:txBody>
      </p:sp>
    </p:spTree>
    <p:extLst>
      <p:ext uri="{BB962C8B-B14F-4D97-AF65-F5344CB8AC3E}">
        <p14:creationId xmlns:p14="http://schemas.microsoft.com/office/powerpoint/2010/main" val="335936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F5D515-9834-4E2A-A8B6-9A65D2F54283}" type="slidenum">
              <a:rPr lang="en-US" smtClean="0"/>
              <a:pPr/>
              <a:t>3</a:t>
            </a:fld>
            <a:endParaRPr lang="en-US"/>
          </a:p>
        </p:txBody>
      </p:sp>
    </p:spTree>
    <p:extLst>
      <p:ext uri="{BB962C8B-B14F-4D97-AF65-F5344CB8AC3E}">
        <p14:creationId xmlns:p14="http://schemas.microsoft.com/office/powerpoint/2010/main" val="417354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ea typeface="ＭＳ Ｐゴシック" charset="-128"/>
                <a:cs typeface="ＭＳ Ｐゴシック" charset="-128"/>
              </a:rPr>
              <a:t>So what are we really talking about?</a:t>
            </a:r>
          </a:p>
          <a:p>
            <a:endParaRPr lang="en-US" dirty="0">
              <a:latin typeface="+mn-lt"/>
              <a:ea typeface="ＭＳ Ｐゴシック" charset="-128"/>
              <a:cs typeface="ＭＳ Ｐゴシック" charset="-128"/>
            </a:endParaRPr>
          </a:p>
          <a:p>
            <a:r>
              <a:rPr lang="en-US" dirty="0">
                <a:latin typeface="+mn-lt"/>
                <a:ea typeface="ＭＳ Ｐゴシック" charset="-128"/>
                <a:cs typeface="ＭＳ Ｐゴシック" charset="-128"/>
              </a:rPr>
              <a:t>With bulk distribution…</a:t>
            </a:r>
          </a:p>
          <a:p>
            <a:endParaRPr lang="en-US" dirty="0">
              <a:latin typeface="+mn-lt"/>
              <a:ea typeface="ＭＳ Ｐゴシック" charset="-128"/>
              <a:cs typeface="ＭＳ Ｐゴシック" charset="-128"/>
            </a:endParaRPr>
          </a:p>
          <a:p>
            <a:r>
              <a:rPr lang="en-US" dirty="0">
                <a:latin typeface="+mn-lt"/>
                <a:ea typeface="ＭＳ Ｐゴシック" charset="-128"/>
                <a:cs typeface="ＭＳ Ｐゴシック" charset="-128"/>
              </a:rPr>
              <a:t>With JIT,  deliveries are more frequent, allowing the hospital to reduce the size of storeroom inventory.</a:t>
            </a:r>
          </a:p>
          <a:p>
            <a:endParaRPr lang="en-US" dirty="0">
              <a:latin typeface="+mn-lt"/>
              <a:ea typeface="ＭＳ Ｐゴシック" charset="-128"/>
              <a:cs typeface="ＭＳ Ｐゴシック" charset="-128"/>
            </a:endParaRPr>
          </a:p>
          <a:p>
            <a:r>
              <a:rPr lang="en-US" dirty="0">
                <a:latin typeface="+mn-lt"/>
                <a:ea typeface="ＭＳ Ｐゴシック" charset="-128"/>
                <a:cs typeface="ＭＳ Ｐゴシック" charset="-128"/>
              </a:rPr>
              <a:t>With stockless, it isn’t just the inventory that’s moved to the distributor, it’s most of the logistics tasks  as well.</a:t>
            </a:r>
          </a:p>
          <a:p>
            <a:endParaRPr lang="en-US" dirty="0">
              <a:latin typeface="+mn-lt"/>
              <a:ea typeface="ＭＳ Ｐゴシック" charset="-128"/>
              <a:cs typeface="ＭＳ Ｐゴシック" charset="-128"/>
            </a:endParaRPr>
          </a:p>
          <a:p>
            <a:r>
              <a:rPr lang="en-US" dirty="0">
                <a:latin typeface="+mn-lt"/>
                <a:ea typeface="ＭＳ Ｐゴシック" charset="-128"/>
                <a:cs typeface="ＭＳ Ｐゴシック" charset="-128"/>
              </a:rPr>
              <a:t>These are the many small but time consuming manual tasks involved in the pick and pack of orders for the floors.  By aggregating them at the distributor level, they are combined into a volume of work that justifies automation.  Ideally, the distributor is performing these tasks for many hospitals and can therefore gain considerable savings through productivity gained by using automated equipment like pick carousels, extensive production line conveyors, flow racks and computerized picking systems like voice activated or pick to light mechanisms.  </a:t>
            </a:r>
          </a:p>
          <a:p>
            <a:endParaRPr lang="en-US" dirty="0">
              <a:latin typeface="+mn-lt"/>
              <a:ea typeface="ＭＳ Ｐゴシック" charset="-128"/>
              <a:cs typeface="ＭＳ Ｐゴシック" charset="-128"/>
            </a:endParaRPr>
          </a:p>
          <a:p>
            <a:r>
              <a:rPr lang="en-US" dirty="0">
                <a:latin typeface="+mn-lt"/>
                <a:ea typeface="ＭＳ Ｐゴシック" charset="-128"/>
                <a:cs typeface="ＭＳ Ｐゴシック" charset="-128"/>
              </a:rPr>
              <a:t>Theoretically, the savings are shared by all customers on the system. Both accuracy and efficiency are improved.  </a:t>
            </a:r>
          </a:p>
          <a:p>
            <a:endParaRPr lang="en-US" dirty="0">
              <a:latin typeface="+mn-lt"/>
            </a:endParaRPr>
          </a:p>
          <a:p>
            <a:r>
              <a:rPr lang="en-US" dirty="0">
                <a:latin typeface="+mn-lt"/>
              </a:rPr>
              <a:t>LUM is used as a broad catch-all for both JIT and stockless.</a:t>
            </a:r>
            <a:endParaRPr lang="en-US" dirty="0"/>
          </a:p>
        </p:txBody>
      </p:sp>
      <p:sp>
        <p:nvSpPr>
          <p:cNvPr id="4" name="Slide Number Placeholder 3"/>
          <p:cNvSpPr>
            <a:spLocks noGrp="1"/>
          </p:cNvSpPr>
          <p:nvPr>
            <p:ph type="sldNum" sz="quarter" idx="10"/>
          </p:nvPr>
        </p:nvSpPr>
        <p:spPr/>
        <p:txBody>
          <a:bodyPr/>
          <a:lstStyle/>
          <a:p>
            <a:fld id="{7A18D41E-CD26-4BBC-8804-BAC36EEE4293}" type="slidenum">
              <a:rPr lang="en-US" smtClean="0"/>
              <a:pPr/>
              <a:t>6</a:t>
            </a:fld>
            <a:endParaRPr lang="en-US" dirty="0"/>
          </a:p>
        </p:txBody>
      </p:sp>
    </p:spTree>
    <p:extLst>
      <p:ext uri="{BB962C8B-B14F-4D97-AF65-F5344CB8AC3E}">
        <p14:creationId xmlns:p14="http://schemas.microsoft.com/office/powerpoint/2010/main" val="184964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5D515-9834-4E2A-A8B6-9A65D2F54283}" type="slidenum">
              <a:rPr lang="en-US" smtClean="0"/>
              <a:pPr/>
              <a:t>7</a:t>
            </a:fld>
            <a:endParaRPr lang="en-US"/>
          </a:p>
        </p:txBody>
      </p:sp>
    </p:spTree>
    <p:extLst>
      <p:ext uri="{BB962C8B-B14F-4D97-AF65-F5344CB8AC3E}">
        <p14:creationId xmlns:p14="http://schemas.microsoft.com/office/powerpoint/2010/main" val="27785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se 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2433-57A3-644D-AD7D-D93D72A10912}"/>
              </a:ext>
            </a:extLst>
          </p:cNvPr>
          <p:cNvSpPr>
            <a:spLocks noGrp="1"/>
          </p:cNvSpPr>
          <p:nvPr>
            <p:ph type="title"/>
          </p:nvPr>
        </p:nvSpPr>
        <p:spPr>
          <a:xfrm>
            <a:off x="628650" y="413132"/>
            <a:ext cx="7886700" cy="549275"/>
          </a:xfrm>
          <a:prstGeom prst="rect">
            <a:avLst/>
          </a:prstGeom>
        </p:spPr>
        <p:txBody>
          <a:bodyPr/>
          <a:lstStyle>
            <a:lvl1pPr>
              <a:defRPr sz="2800" b="0" spc="0">
                <a:solidFill>
                  <a:schemeClr val="accent1"/>
                </a:solidFill>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343091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white mast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5922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B23B5A-81C5-F54D-82AB-B2D608F3C214}"/>
              </a:ext>
            </a:extLst>
          </p:cNvPr>
          <p:cNvSpPr/>
          <p:nvPr userDrawn="1"/>
        </p:nvSpPr>
        <p:spPr>
          <a:xfrm>
            <a:off x="0" y="-6086"/>
            <a:ext cx="314018" cy="6864086"/>
          </a:xfrm>
          <a:prstGeom prst="rect">
            <a:avLst/>
          </a:prstGeom>
          <a:solidFill>
            <a:schemeClr val="accent1">
              <a:alpha val="75000"/>
            </a:schemeClr>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3" name="TextBox 2">
            <a:extLst>
              <a:ext uri="{FF2B5EF4-FFF2-40B4-BE49-F238E27FC236}">
                <a16:creationId xmlns:a16="http://schemas.microsoft.com/office/drawing/2014/main" id="{22574352-6680-094F-829B-982384453932}"/>
              </a:ext>
            </a:extLst>
          </p:cNvPr>
          <p:cNvSpPr txBox="1"/>
          <p:nvPr userDrawn="1"/>
        </p:nvSpPr>
        <p:spPr>
          <a:xfrm>
            <a:off x="630444" y="6414081"/>
            <a:ext cx="8195471" cy="246221"/>
          </a:xfrm>
          <a:prstGeom prst="rect">
            <a:avLst/>
          </a:prstGeom>
          <a:noFill/>
        </p:spPr>
        <p:txBody>
          <a:bodyPr wrap="square" rtlCol="0">
            <a:spAutoFit/>
          </a:bodyPr>
          <a:lstStyle/>
          <a:p>
            <a:pPr algn="r"/>
            <a:r>
              <a:rPr lang="en-US" sz="1000" i="1" dirty="0">
                <a:solidFill>
                  <a:schemeClr val="tx1">
                    <a:lumMod val="65000"/>
                    <a:lumOff val="35000"/>
                  </a:schemeClr>
                </a:solidFill>
                <a:latin typeface="Cambria" panose="02040503050406030204" pitchFamily="18" charset="0"/>
              </a:rPr>
              <a:t>© Health Industry Distributors Association</a:t>
            </a:r>
          </a:p>
        </p:txBody>
      </p:sp>
    </p:spTree>
    <p:extLst>
      <p:ext uri="{BB962C8B-B14F-4D97-AF65-F5344CB8AC3E}">
        <p14:creationId xmlns:p14="http://schemas.microsoft.com/office/powerpoint/2010/main" val="1743458050"/>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685800" rtl="0" eaLnBrk="1" latinLnBrk="0" hangingPunct="1">
        <a:lnSpc>
          <a:spcPct val="90000"/>
        </a:lnSpc>
        <a:spcBef>
          <a:spcPct val="0"/>
        </a:spcBef>
        <a:buNone/>
        <a:defRPr sz="2700" b="1" kern="1200" spc="-113">
          <a:solidFill>
            <a:srgbClr val="007C66"/>
          </a:solidFill>
          <a:latin typeface="+mj-lt"/>
          <a:ea typeface="+mj-ea"/>
          <a:cs typeface="+mj-cs"/>
        </a:defRPr>
      </a:lvl1pPr>
    </p:titleStyle>
    <p:bodyStyle>
      <a:lvl1pPr marL="0" indent="0" algn="l" defTabSz="685800" rtl="0" eaLnBrk="1" latinLnBrk="0" hangingPunct="1">
        <a:lnSpc>
          <a:spcPct val="120000"/>
        </a:lnSpc>
        <a:spcBef>
          <a:spcPts val="450"/>
        </a:spcBef>
        <a:spcAft>
          <a:spcPts val="900"/>
        </a:spcAft>
        <a:buFont typeface="Arial" panose="020B0604020202020204" pitchFamily="34" charset="0"/>
        <a:buChar char="​"/>
        <a:defRPr sz="1500" b="0" i="1" kern="1200">
          <a:solidFill>
            <a:srgbClr val="3C3D3E"/>
          </a:solidFill>
          <a:latin typeface="Calibri"/>
          <a:ea typeface="+mn-ea"/>
          <a:cs typeface="Calibri"/>
        </a:defRPr>
      </a:lvl1pPr>
      <a:lvl2pPr marL="0" indent="0" algn="l" defTabSz="685800" rtl="0" eaLnBrk="1" latinLnBrk="0" hangingPunct="1">
        <a:lnSpc>
          <a:spcPct val="100000"/>
        </a:lnSpc>
        <a:spcBef>
          <a:spcPts val="0"/>
        </a:spcBef>
        <a:spcAft>
          <a:spcPts val="450"/>
        </a:spcAft>
        <a:buFont typeface="Arial" panose="020B0604020202020204" pitchFamily="34" charset="0"/>
        <a:buChar char="​"/>
        <a:defRPr sz="1125" i="1" kern="1200">
          <a:solidFill>
            <a:schemeClr val="tx2"/>
          </a:solidFill>
          <a:latin typeface="Calibri"/>
          <a:ea typeface="+mn-ea"/>
          <a:cs typeface="Calibri"/>
        </a:defRPr>
      </a:lvl2pPr>
      <a:lvl3pPr marL="0" indent="0" algn="l" defTabSz="685800" rtl="0" eaLnBrk="1" latinLnBrk="0" hangingPunct="1">
        <a:lnSpc>
          <a:spcPct val="110000"/>
        </a:lnSpc>
        <a:spcBef>
          <a:spcPts val="450"/>
        </a:spcBef>
        <a:spcAft>
          <a:spcPts val="0"/>
        </a:spcAft>
        <a:buFont typeface="Arial" panose="020B0604020202020204" pitchFamily="34" charset="0"/>
        <a:buChar char="​"/>
        <a:defRPr sz="825" b="1" kern="1200">
          <a:solidFill>
            <a:srgbClr val="007C66"/>
          </a:solidFill>
          <a:latin typeface="Calibri"/>
          <a:ea typeface="+mn-ea"/>
          <a:cs typeface="Calibri"/>
        </a:defRPr>
      </a:lvl3pPr>
      <a:lvl4pPr marL="0" indent="0" algn="l" defTabSz="685800" rtl="0" eaLnBrk="1" latinLnBrk="0" hangingPunct="1">
        <a:lnSpc>
          <a:spcPct val="114000"/>
        </a:lnSpc>
        <a:spcBef>
          <a:spcPts val="450"/>
        </a:spcBef>
        <a:spcAft>
          <a:spcPts val="450"/>
        </a:spcAft>
        <a:buFont typeface="Arial" panose="020B0604020202020204" pitchFamily="34" charset="0"/>
        <a:buChar char="​"/>
        <a:defRPr sz="825" kern="1200">
          <a:solidFill>
            <a:schemeClr val="tx2"/>
          </a:solidFill>
          <a:latin typeface="Calibri"/>
          <a:ea typeface="+mn-ea"/>
          <a:cs typeface="Calibri"/>
        </a:defRPr>
      </a:lvl4pPr>
      <a:lvl5pPr marL="128588" indent="-128588" algn="l" defTabSz="685800" rtl="0" eaLnBrk="1" latinLnBrk="0" hangingPunct="1">
        <a:lnSpc>
          <a:spcPct val="95000"/>
        </a:lnSpc>
        <a:spcBef>
          <a:spcPts val="0"/>
        </a:spcBef>
        <a:spcAft>
          <a:spcPts val="450"/>
        </a:spcAft>
        <a:buFont typeface="Arial" panose="020B0604020202020204" pitchFamily="34" charset="0"/>
        <a:buChar char="•"/>
        <a:defRPr sz="825" kern="1200">
          <a:solidFill>
            <a:schemeClr val="tx2"/>
          </a:solidFill>
          <a:latin typeface="Calibri"/>
          <a:ea typeface="+mn-ea"/>
          <a:cs typeface="Calibri"/>
        </a:defRPr>
      </a:lvl5pPr>
      <a:lvl6pPr marL="258366" indent="-129779" algn="l" defTabSz="685800" rtl="0" eaLnBrk="1" latinLnBrk="0" hangingPunct="1">
        <a:lnSpc>
          <a:spcPct val="85000"/>
        </a:lnSpc>
        <a:spcBef>
          <a:spcPct val="20000"/>
        </a:spcBef>
        <a:spcAft>
          <a:spcPts val="450"/>
        </a:spcAft>
        <a:buFont typeface="Arial" panose="020B0604020202020204" pitchFamily="34" charset="0"/>
        <a:buChar char="•"/>
        <a:defRPr sz="825" kern="1200" baseline="0">
          <a:solidFill>
            <a:schemeClr val="tx2"/>
          </a:solidFill>
          <a:latin typeface="Calibri"/>
          <a:ea typeface="+mn-ea"/>
          <a:cs typeface="Calibri"/>
        </a:defRPr>
      </a:lvl6pPr>
      <a:lvl7pPr marL="0" indent="0" algn="l" defTabSz="685800" rtl="0" eaLnBrk="1" latinLnBrk="0" hangingPunct="1">
        <a:spcBef>
          <a:spcPts val="450"/>
        </a:spcBef>
        <a:spcAft>
          <a:spcPts val="450"/>
        </a:spcAft>
        <a:buClr>
          <a:schemeClr val="bg2"/>
        </a:buClr>
        <a:buFont typeface="Arial" panose="020B0604020202020204" pitchFamily="34" charset="0"/>
        <a:buChar char="​"/>
        <a:defRPr sz="1125" b="1" i="1" kern="1200" baseline="0">
          <a:solidFill>
            <a:srgbClr val="007C66"/>
          </a:solidFill>
          <a:latin typeface="Calibri"/>
          <a:ea typeface="+mn-ea"/>
          <a:cs typeface="Calibri"/>
        </a:defRPr>
      </a:lvl7pPr>
      <a:lvl8pPr marL="128588" indent="-128588" algn="l" defTabSz="685800" rtl="0" eaLnBrk="1" latinLnBrk="0" hangingPunct="1">
        <a:spcBef>
          <a:spcPts val="0"/>
        </a:spcBef>
        <a:spcAft>
          <a:spcPts val="450"/>
        </a:spcAft>
        <a:buFont typeface="Arial" panose="020B0604020202020204" pitchFamily="34" charset="0"/>
        <a:buChar char="•"/>
        <a:defRPr sz="900" kern="1200">
          <a:solidFill>
            <a:srgbClr val="3C3D3E"/>
          </a:solidFill>
          <a:latin typeface="Calibri"/>
          <a:ea typeface="+mn-ea"/>
          <a:cs typeface="Calibri"/>
        </a:defRPr>
      </a:lvl8pPr>
      <a:lvl9pPr marL="258366" indent="-129779" algn="l" defTabSz="685800" rtl="0" eaLnBrk="1" latinLnBrk="0" hangingPunct="1">
        <a:spcBef>
          <a:spcPct val="20000"/>
        </a:spcBef>
        <a:spcAft>
          <a:spcPts val="450"/>
        </a:spcAft>
        <a:buFont typeface="Arial" panose="020B0604020202020204" pitchFamily="34" charset="0"/>
        <a:buChar char="•"/>
        <a:defRPr sz="825" kern="1200">
          <a:solidFill>
            <a:schemeClr val="bg2"/>
          </a:solidFill>
          <a:latin typeface="Corbel" panose="020B0503020204020204" pitchFamily="34"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74105"/>
      </p:ext>
    </p:extLst>
  </p:cSld>
  <p:clrMap bg1="lt1" tx1="dk1" bg2="lt2" tx2="dk2" accent1="accent1" accent2="accent2" accent3="accent3" accent4="accent4" accent5="accent5" accent6="accent6" hlink="hlink" folHlink="folHlink"/>
  <p:sldLayoutIdLst>
    <p:sldLayoutId id="21474838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xml"/><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 Id="rId4" Type="http://schemas.openxmlformats.org/officeDocument/2006/relationships/image" Target="../media/image46.emf"/></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jpeg"/><Relationship Id="rId7" Type="http://schemas.openxmlformats.org/officeDocument/2006/relationships/image" Target="../media/image16.sv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unset in the background&#10;&#10;Description automatically generated">
            <a:extLst>
              <a:ext uri="{FF2B5EF4-FFF2-40B4-BE49-F238E27FC236}">
                <a16:creationId xmlns:a16="http://schemas.microsoft.com/office/drawing/2014/main" id="{FDCFACCC-2D6F-AA4C-B8DD-31604B6B9F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 y="0"/>
            <a:ext cx="9144000" cy="6858000"/>
          </a:xfrm>
          <a:prstGeom prst="rect">
            <a:avLst/>
          </a:prstGeom>
        </p:spPr>
      </p:pic>
      <p:sp>
        <p:nvSpPr>
          <p:cNvPr id="18" name="Title 17">
            <a:extLst>
              <a:ext uri="{FF2B5EF4-FFF2-40B4-BE49-F238E27FC236}">
                <a16:creationId xmlns:a16="http://schemas.microsoft.com/office/drawing/2014/main" id="{7024414D-1B78-974D-BA47-31DFD34D9596}"/>
              </a:ext>
            </a:extLst>
          </p:cNvPr>
          <p:cNvSpPr>
            <a:spLocks noGrp="1"/>
          </p:cNvSpPr>
          <p:nvPr>
            <p:ph type="title"/>
          </p:nvPr>
        </p:nvSpPr>
        <p:spPr>
          <a:xfrm>
            <a:off x="628644" y="543935"/>
            <a:ext cx="7886700" cy="549275"/>
          </a:xfrm>
        </p:spPr>
        <p:txBody>
          <a:bodyPr/>
          <a:lstStyle/>
          <a:p>
            <a:pPr algn="ctr"/>
            <a:r>
              <a:rPr lang="en-US" sz="4000" dirty="0"/>
              <a:t>Healthcare Distribution | </a:t>
            </a:r>
            <a:r>
              <a:rPr lang="en-US" i="1" dirty="0">
                <a:solidFill>
                  <a:schemeClr val="accent3"/>
                </a:solidFill>
              </a:rPr>
              <a:t>Overview</a:t>
            </a:r>
            <a:endParaRPr lang="en-US" sz="3200" i="1" dirty="0">
              <a:solidFill>
                <a:schemeClr val="accent3"/>
              </a:solidFill>
            </a:endParaRPr>
          </a:p>
        </p:txBody>
      </p:sp>
      <p:pic>
        <p:nvPicPr>
          <p:cNvPr id="8" name="Picture 7">
            <a:extLst>
              <a:ext uri="{FF2B5EF4-FFF2-40B4-BE49-F238E27FC236}">
                <a16:creationId xmlns:a16="http://schemas.microsoft.com/office/drawing/2014/main" id="{1A69D509-1A4C-154C-B241-256871117E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33575" y="1703105"/>
            <a:ext cx="2504524" cy="3648589"/>
          </a:xfrm>
          <a:prstGeom prst="rect">
            <a:avLst/>
          </a:prstGeom>
        </p:spPr>
      </p:pic>
      <p:pic>
        <p:nvPicPr>
          <p:cNvPr id="9" name="Picture 8">
            <a:extLst>
              <a:ext uri="{FF2B5EF4-FFF2-40B4-BE49-F238E27FC236}">
                <a16:creationId xmlns:a16="http://schemas.microsoft.com/office/drawing/2014/main" id="{89A08AEB-769D-D045-A90E-6A4CAB5834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644" y="1703106"/>
            <a:ext cx="2504524" cy="3648588"/>
          </a:xfrm>
          <a:prstGeom prst="rect">
            <a:avLst/>
          </a:prstGeom>
        </p:spPr>
      </p:pic>
      <p:pic>
        <p:nvPicPr>
          <p:cNvPr id="10" name="Picture 9">
            <a:extLst>
              <a:ext uri="{FF2B5EF4-FFF2-40B4-BE49-F238E27FC236}">
                <a16:creationId xmlns:a16="http://schemas.microsoft.com/office/drawing/2014/main" id="{B8334D49-D4CC-8A4F-BD0D-019107AF57B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81110" y="1690577"/>
            <a:ext cx="2504523" cy="3900161"/>
          </a:xfrm>
          <a:prstGeom prst="rect">
            <a:avLst/>
          </a:prstGeom>
        </p:spPr>
      </p:pic>
      <p:sp>
        <p:nvSpPr>
          <p:cNvPr id="20" name="Right Triangle 19">
            <a:extLst>
              <a:ext uri="{FF2B5EF4-FFF2-40B4-BE49-F238E27FC236}">
                <a16:creationId xmlns:a16="http://schemas.microsoft.com/office/drawing/2014/main" id="{CF0D0AAF-CA68-AC4E-918A-2C7E715482B2}"/>
              </a:ext>
            </a:extLst>
          </p:cNvPr>
          <p:cNvSpPr/>
          <p:nvPr/>
        </p:nvSpPr>
        <p:spPr>
          <a:xfrm flipH="1">
            <a:off x="10301" y="4442791"/>
            <a:ext cx="9143999" cy="2415209"/>
          </a:xfrm>
          <a:prstGeom prst="rtTriangle">
            <a:avLst/>
          </a:prstGeom>
          <a:solidFill>
            <a:schemeClr val="accent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3" name="Right Triangle 12">
            <a:extLst>
              <a:ext uri="{FF2B5EF4-FFF2-40B4-BE49-F238E27FC236}">
                <a16:creationId xmlns:a16="http://schemas.microsoft.com/office/drawing/2014/main" id="{8B9ED5FB-66EA-B24F-A658-02E4DDAB7C50}"/>
              </a:ext>
            </a:extLst>
          </p:cNvPr>
          <p:cNvSpPr/>
          <p:nvPr/>
        </p:nvSpPr>
        <p:spPr>
          <a:xfrm>
            <a:off x="1" y="4442791"/>
            <a:ext cx="9143999" cy="2415209"/>
          </a:xfrm>
          <a:prstGeom prst="rtTriangle">
            <a:avLst/>
          </a:prstGeom>
          <a:solidFill>
            <a:schemeClr val="accent3"/>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pic>
        <p:nvPicPr>
          <p:cNvPr id="12" name="Picture 11">
            <a:extLst>
              <a:ext uri="{FF2B5EF4-FFF2-40B4-BE49-F238E27FC236}">
                <a16:creationId xmlns:a16="http://schemas.microsoft.com/office/drawing/2014/main" id="{294AB847-8287-574C-B758-9CADD72A52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709" y="6065284"/>
            <a:ext cx="2129742" cy="390357"/>
          </a:xfrm>
          <a:prstGeom prst="rect">
            <a:avLst/>
          </a:prstGeom>
        </p:spPr>
      </p:pic>
    </p:spTree>
    <p:extLst>
      <p:ext uri="{BB962C8B-B14F-4D97-AF65-F5344CB8AC3E}">
        <p14:creationId xmlns:p14="http://schemas.microsoft.com/office/powerpoint/2010/main" val="371719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9">
            <a:extLst>
              <a:ext uri="{FF2B5EF4-FFF2-40B4-BE49-F238E27FC236}">
                <a16:creationId xmlns:a16="http://schemas.microsoft.com/office/drawing/2014/main" id="{8E703EB9-DC51-934E-86FE-4327B8FE040D}"/>
              </a:ext>
            </a:extLst>
          </p:cNvPr>
          <p:cNvSpPr txBox="1">
            <a:spLocks noChangeArrowheads="1"/>
          </p:cNvSpPr>
          <p:nvPr/>
        </p:nvSpPr>
        <p:spPr bwMode="auto">
          <a:xfrm>
            <a:off x="5072153" y="4042477"/>
            <a:ext cx="961678" cy="276999"/>
          </a:xfrm>
          <a:prstGeom prst="rect">
            <a:avLst/>
          </a:prstGeom>
          <a:noFill/>
          <a:ln w="9525">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4B639C"/>
              </a:solidFill>
              <a:latin typeface="Myriad Pro" panose="020B0503030403020204" pitchFamily="34" charset="0"/>
            </a:endParaRPr>
          </a:p>
        </p:txBody>
      </p:sp>
      <p:sp>
        <p:nvSpPr>
          <p:cNvPr id="6" name="TextBox 4">
            <a:extLst>
              <a:ext uri="{FF2B5EF4-FFF2-40B4-BE49-F238E27FC236}">
                <a16:creationId xmlns:a16="http://schemas.microsoft.com/office/drawing/2014/main" id="{0B1E9610-2FC5-1F49-B780-5F76412A5018}"/>
              </a:ext>
            </a:extLst>
          </p:cNvPr>
          <p:cNvSpPr txBox="1">
            <a:spLocks noChangeArrowheads="1"/>
          </p:cNvSpPr>
          <p:nvPr/>
        </p:nvSpPr>
        <p:spPr bwMode="auto">
          <a:xfrm>
            <a:off x="1985549" y="4013135"/>
            <a:ext cx="1320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dirty="0">
                <a:solidFill>
                  <a:schemeClr val="accent1"/>
                </a:solidFill>
                <a:latin typeface="Myriad Pro" panose="020B0503030403020204" pitchFamily="34" charset="0"/>
              </a:rPr>
              <a:t>Smaller Quantity Deliveries</a:t>
            </a:r>
          </a:p>
        </p:txBody>
      </p:sp>
      <p:sp>
        <p:nvSpPr>
          <p:cNvPr id="7" name="TextBox 10">
            <a:extLst>
              <a:ext uri="{FF2B5EF4-FFF2-40B4-BE49-F238E27FC236}">
                <a16:creationId xmlns:a16="http://schemas.microsoft.com/office/drawing/2014/main" id="{0163142A-A83E-CA44-8FEB-C1157C8777DC}"/>
              </a:ext>
            </a:extLst>
          </p:cNvPr>
          <p:cNvSpPr txBox="1">
            <a:spLocks noChangeArrowheads="1"/>
          </p:cNvSpPr>
          <p:nvPr/>
        </p:nvSpPr>
        <p:spPr bwMode="auto">
          <a:xfrm>
            <a:off x="624909" y="3392765"/>
            <a:ext cx="6298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a:solidFill>
                  <a:schemeClr val="accent2"/>
                </a:solidFill>
                <a:latin typeface="Cambria" panose="02040503050406030204" pitchFamily="18" charset="0"/>
              </a:rPr>
              <a:t>Nursing Homes, Physicians’ Offices Distributors</a:t>
            </a:r>
          </a:p>
        </p:txBody>
      </p:sp>
      <p:sp>
        <p:nvSpPr>
          <p:cNvPr id="8" name="TextBox 14">
            <a:extLst>
              <a:ext uri="{FF2B5EF4-FFF2-40B4-BE49-F238E27FC236}">
                <a16:creationId xmlns:a16="http://schemas.microsoft.com/office/drawing/2014/main" id="{C49E499B-3D94-334F-BDDD-23519715D02A}"/>
              </a:ext>
            </a:extLst>
          </p:cNvPr>
          <p:cNvSpPr txBox="1">
            <a:spLocks noChangeArrowheads="1"/>
          </p:cNvSpPr>
          <p:nvPr/>
        </p:nvSpPr>
        <p:spPr bwMode="auto">
          <a:xfrm>
            <a:off x="5076602" y="4073254"/>
            <a:ext cx="9212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dirty="0">
                <a:solidFill>
                  <a:schemeClr val="accent1"/>
                </a:solidFill>
                <a:latin typeface="Myriad Pro" panose="020B0503030403020204" pitchFamily="34" charset="0"/>
              </a:rPr>
              <a:t>Storeroom</a:t>
            </a:r>
          </a:p>
        </p:txBody>
      </p:sp>
      <p:sp>
        <p:nvSpPr>
          <p:cNvPr id="10" name="Rectangle 9">
            <a:extLst>
              <a:ext uri="{FF2B5EF4-FFF2-40B4-BE49-F238E27FC236}">
                <a16:creationId xmlns:a16="http://schemas.microsoft.com/office/drawing/2014/main" id="{0FD0FD73-6E3E-1C44-A623-B24F1622436C}"/>
              </a:ext>
            </a:extLst>
          </p:cNvPr>
          <p:cNvSpPr/>
          <p:nvPr/>
        </p:nvSpPr>
        <p:spPr>
          <a:xfrm>
            <a:off x="2952978" y="5165701"/>
            <a:ext cx="1435100" cy="723900"/>
          </a:xfrm>
          <a:prstGeom prst="rect">
            <a:avLst/>
          </a:prstGeom>
          <a:no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B639C"/>
              </a:solidFill>
              <a:latin typeface="Myriad Pro" panose="020B0503030403020204" pitchFamily="34" charset="0"/>
            </a:endParaRPr>
          </a:p>
        </p:txBody>
      </p:sp>
      <p:cxnSp>
        <p:nvCxnSpPr>
          <p:cNvPr id="11" name="Straight Arrow Connector 10">
            <a:extLst>
              <a:ext uri="{FF2B5EF4-FFF2-40B4-BE49-F238E27FC236}">
                <a16:creationId xmlns:a16="http://schemas.microsoft.com/office/drawing/2014/main" id="{84D9D788-C7E1-174F-83DD-E24802EF5036}"/>
              </a:ext>
            </a:extLst>
          </p:cNvPr>
          <p:cNvCxnSpPr>
            <a:cxnSpLocks/>
          </p:cNvCxnSpPr>
          <p:nvPr/>
        </p:nvCxnSpPr>
        <p:spPr>
          <a:xfrm>
            <a:off x="1568409" y="2074294"/>
            <a:ext cx="386659" cy="0"/>
          </a:xfrm>
          <a:prstGeom prst="straightConnector1">
            <a:avLst/>
          </a:prstGeom>
          <a:ln w="12700" cap="sq">
            <a:solidFill>
              <a:schemeClr val="accent1">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 name="TextBox 37">
            <a:extLst>
              <a:ext uri="{FF2B5EF4-FFF2-40B4-BE49-F238E27FC236}">
                <a16:creationId xmlns:a16="http://schemas.microsoft.com/office/drawing/2014/main" id="{594CFBB5-4794-BA4A-91A4-F4F020E1CE04}"/>
              </a:ext>
            </a:extLst>
          </p:cNvPr>
          <p:cNvSpPr txBox="1">
            <a:spLocks noChangeArrowheads="1"/>
          </p:cNvSpPr>
          <p:nvPr/>
        </p:nvSpPr>
        <p:spPr bwMode="auto">
          <a:xfrm>
            <a:off x="624909" y="1266297"/>
            <a:ext cx="2587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a:solidFill>
                  <a:schemeClr val="accent2"/>
                </a:solidFill>
                <a:latin typeface="Cambria" panose="02040503050406030204" pitchFamily="18" charset="0"/>
                <a:ea typeface="Tahoma" panose="020B0604030504040204" pitchFamily="34" charset="0"/>
                <a:cs typeface="Tahoma" panose="020B0604030504040204" pitchFamily="34" charset="0"/>
              </a:rPr>
              <a:t>Hospital Distributors</a:t>
            </a:r>
          </a:p>
        </p:txBody>
      </p:sp>
      <p:sp>
        <p:nvSpPr>
          <p:cNvPr id="13" name="TextBox 40">
            <a:extLst>
              <a:ext uri="{FF2B5EF4-FFF2-40B4-BE49-F238E27FC236}">
                <a16:creationId xmlns:a16="http://schemas.microsoft.com/office/drawing/2014/main" id="{D0AAD929-9C21-7940-9D59-E979EB51294F}"/>
              </a:ext>
            </a:extLst>
          </p:cNvPr>
          <p:cNvSpPr txBox="1">
            <a:spLocks noChangeArrowheads="1"/>
          </p:cNvSpPr>
          <p:nvPr/>
        </p:nvSpPr>
        <p:spPr bwMode="auto">
          <a:xfrm>
            <a:off x="5154492" y="1854821"/>
            <a:ext cx="15159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dirty="0">
                <a:solidFill>
                  <a:schemeClr val="accent1"/>
                </a:solidFill>
                <a:latin typeface="Myriad Pro" panose="020B0503030403020204" pitchFamily="34" charset="0"/>
              </a:rPr>
              <a:t>Hospital Storeroom/</a:t>
            </a:r>
          </a:p>
          <a:p>
            <a:pPr algn="ctr" eaLnBrk="1" hangingPunct="1"/>
            <a:r>
              <a:rPr lang="en-US" altLang="en-US" sz="1400" dirty="0">
                <a:solidFill>
                  <a:schemeClr val="accent1"/>
                </a:solidFill>
                <a:latin typeface="Myriad Pro" panose="020B0503030403020204" pitchFamily="34" charset="0"/>
              </a:rPr>
              <a:t>Warehouse</a:t>
            </a:r>
          </a:p>
        </p:txBody>
      </p:sp>
      <p:sp>
        <p:nvSpPr>
          <p:cNvPr id="15" name="TextBox 53">
            <a:extLst>
              <a:ext uri="{FF2B5EF4-FFF2-40B4-BE49-F238E27FC236}">
                <a16:creationId xmlns:a16="http://schemas.microsoft.com/office/drawing/2014/main" id="{D4E3A920-EC6E-0B47-B963-910806478BFE}"/>
              </a:ext>
            </a:extLst>
          </p:cNvPr>
          <p:cNvSpPr txBox="1">
            <a:spLocks noChangeArrowheads="1"/>
          </p:cNvSpPr>
          <p:nvPr/>
        </p:nvSpPr>
        <p:spPr bwMode="auto">
          <a:xfrm>
            <a:off x="638403" y="5079976"/>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4B639C"/>
              </a:solidFill>
              <a:latin typeface="Myriad Pro" panose="020B0503030403020204" pitchFamily="34" charset="0"/>
            </a:endParaRPr>
          </a:p>
        </p:txBody>
      </p:sp>
      <p:sp>
        <p:nvSpPr>
          <p:cNvPr id="16" name="Rectangle 55">
            <a:extLst>
              <a:ext uri="{FF2B5EF4-FFF2-40B4-BE49-F238E27FC236}">
                <a16:creationId xmlns:a16="http://schemas.microsoft.com/office/drawing/2014/main" id="{C945D31D-8FD6-2047-B2F1-7E0D0C15A152}"/>
              </a:ext>
            </a:extLst>
          </p:cNvPr>
          <p:cNvSpPr>
            <a:spLocks noChangeArrowheads="1"/>
          </p:cNvSpPr>
          <p:nvPr/>
        </p:nvSpPr>
        <p:spPr bwMode="auto">
          <a:xfrm>
            <a:off x="1985548" y="5239240"/>
            <a:ext cx="15501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dirty="0">
                <a:solidFill>
                  <a:schemeClr val="accent1"/>
                </a:solidFill>
                <a:latin typeface="Myriad Pro" panose="020B0503030403020204" pitchFamily="34" charset="0"/>
              </a:rPr>
              <a:t>Small Quantities Packaged For Delivery In Boxes</a:t>
            </a:r>
          </a:p>
        </p:txBody>
      </p:sp>
      <p:sp>
        <p:nvSpPr>
          <p:cNvPr id="17" name="Title 2">
            <a:extLst>
              <a:ext uri="{FF2B5EF4-FFF2-40B4-BE49-F238E27FC236}">
                <a16:creationId xmlns:a16="http://schemas.microsoft.com/office/drawing/2014/main" id="{E2AA2739-3B4D-CF4C-ACAC-79C5A433C7F8}"/>
              </a:ext>
            </a:extLst>
          </p:cNvPr>
          <p:cNvSpPr txBox="1">
            <a:spLocks/>
          </p:cNvSpPr>
          <p:nvPr/>
        </p:nvSpPr>
        <p:spPr>
          <a:xfrm>
            <a:off x="638403" y="427581"/>
            <a:ext cx="7010400" cy="412750"/>
          </a:xfrm>
          <a:prstGeom prst="rect">
            <a:avLst/>
          </a:prstGeom>
        </p:spPr>
        <p:txBody>
          <a:bodyPr lIns="0" tIns="0" rIns="0" bIns="0"/>
          <a:lstStyle>
            <a:lvl1pPr algn="l" defTabSz="685800" rtl="0" eaLnBrk="1" latinLnBrk="0" hangingPunct="1">
              <a:lnSpc>
                <a:spcPct val="90000"/>
              </a:lnSpc>
              <a:spcBef>
                <a:spcPct val="0"/>
              </a:spcBef>
              <a:buNone/>
              <a:defRPr sz="2800" b="0" kern="1200" spc="0">
                <a:solidFill>
                  <a:schemeClr val="accent1"/>
                </a:solidFill>
                <a:latin typeface="Cambria" panose="02040503050406030204" pitchFamily="18" charset="0"/>
                <a:ea typeface="+mj-ea"/>
                <a:cs typeface="+mj-cs"/>
              </a:defRPr>
            </a:lvl1pPr>
          </a:lstStyle>
          <a:p>
            <a:r>
              <a:rPr lang="en-US" dirty="0"/>
              <a:t>Distribution Varies By Provider Setting</a:t>
            </a:r>
          </a:p>
        </p:txBody>
      </p:sp>
      <p:pic>
        <p:nvPicPr>
          <p:cNvPr id="19" name="Picture 18">
            <a:extLst>
              <a:ext uri="{FF2B5EF4-FFF2-40B4-BE49-F238E27FC236}">
                <a16:creationId xmlns:a16="http://schemas.microsoft.com/office/drawing/2014/main" id="{A8CE3ABE-C691-7241-92F6-28CD495465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95"/>
          <a:stretch/>
        </p:blipFill>
        <p:spPr>
          <a:xfrm>
            <a:off x="1921489" y="1761880"/>
            <a:ext cx="2821458" cy="623496"/>
          </a:xfrm>
          <a:prstGeom prst="rect">
            <a:avLst/>
          </a:prstGeom>
        </p:spPr>
      </p:pic>
      <p:cxnSp>
        <p:nvCxnSpPr>
          <p:cNvPr id="20" name="Straight Connector 19">
            <a:extLst>
              <a:ext uri="{FF2B5EF4-FFF2-40B4-BE49-F238E27FC236}">
                <a16:creationId xmlns:a16="http://schemas.microsoft.com/office/drawing/2014/main" id="{D33A76DC-8D76-524B-B4C5-AD4E4ED1E2D9}"/>
              </a:ext>
            </a:extLst>
          </p:cNvPr>
          <p:cNvCxnSpPr/>
          <p:nvPr/>
        </p:nvCxnSpPr>
        <p:spPr>
          <a:xfrm>
            <a:off x="624909" y="1193074"/>
            <a:ext cx="2186889" cy="0"/>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B9E49386-F3F0-DC4B-9F46-E7E869A124F1}"/>
              </a:ext>
            </a:extLst>
          </p:cNvPr>
          <p:cNvCxnSpPr/>
          <p:nvPr/>
        </p:nvCxnSpPr>
        <p:spPr>
          <a:xfrm>
            <a:off x="624909" y="3316565"/>
            <a:ext cx="2186889" cy="0"/>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8FA6F075-14B8-E543-875D-054AD4813F1C}"/>
              </a:ext>
            </a:extLst>
          </p:cNvPr>
          <p:cNvCxnSpPr>
            <a:cxnSpLocks/>
          </p:cNvCxnSpPr>
          <p:nvPr/>
        </p:nvCxnSpPr>
        <p:spPr>
          <a:xfrm>
            <a:off x="1524864" y="4179842"/>
            <a:ext cx="386659" cy="0"/>
          </a:xfrm>
          <a:prstGeom prst="straightConnector1">
            <a:avLst/>
          </a:prstGeom>
          <a:ln w="12700" cap="sq">
            <a:solidFill>
              <a:schemeClr val="accent1">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3B3D8F4-0509-DC48-B76A-6D3965E70530}"/>
              </a:ext>
            </a:extLst>
          </p:cNvPr>
          <p:cNvCxnSpPr>
            <a:cxnSpLocks/>
          </p:cNvCxnSpPr>
          <p:nvPr/>
        </p:nvCxnSpPr>
        <p:spPr>
          <a:xfrm>
            <a:off x="1524864" y="4937760"/>
            <a:ext cx="386659" cy="510516"/>
          </a:xfrm>
          <a:prstGeom prst="straightConnector1">
            <a:avLst/>
          </a:prstGeom>
          <a:ln w="12700" cap="sq">
            <a:solidFill>
              <a:schemeClr val="accent1">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B6A55A37-A7FA-D448-BFD9-51A211D4E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7480" y="3964474"/>
            <a:ext cx="1023844" cy="518935"/>
          </a:xfrm>
          <a:prstGeom prst="rect">
            <a:avLst/>
          </a:prstGeom>
        </p:spPr>
      </p:pic>
      <p:cxnSp>
        <p:nvCxnSpPr>
          <p:cNvPr id="26" name="Straight Arrow Connector 25">
            <a:extLst>
              <a:ext uri="{FF2B5EF4-FFF2-40B4-BE49-F238E27FC236}">
                <a16:creationId xmlns:a16="http://schemas.microsoft.com/office/drawing/2014/main" id="{E6402442-6BA8-0B42-9752-E3D4781F011E}"/>
              </a:ext>
            </a:extLst>
          </p:cNvPr>
          <p:cNvCxnSpPr>
            <a:cxnSpLocks/>
          </p:cNvCxnSpPr>
          <p:nvPr/>
        </p:nvCxnSpPr>
        <p:spPr>
          <a:xfrm>
            <a:off x="4430140" y="4179842"/>
            <a:ext cx="488012" cy="0"/>
          </a:xfrm>
          <a:prstGeom prst="straightConnector1">
            <a:avLst/>
          </a:prstGeom>
          <a:ln w="12700" cap="sq">
            <a:solidFill>
              <a:schemeClr val="accent1">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1F5D3014-C46C-F145-99DE-D07AAC642B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6165" y="5239240"/>
            <a:ext cx="1117229" cy="471491"/>
          </a:xfrm>
          <a:prstGeom prst="rect">
            <a:avLst/>
          </a:prstGeom>
        </p:spPr>
      </p:pic>
      <p:cxnSp>
        <p:nvCxnSpPr>
          <p:cNvPr id="28" name="Straight Arrow Connector 27">
            <a:extLst>
              <a:ext uri="{FF2B5EF4-FFF2-40B4-BE49-F238E27FC236}">
                <a16:creationId xmlns:a16="http://schemas.microsoft.com/office/drawing/2014/main" id="{E4E5272D-B8B9-0647-A250-7E64666E7122}"/>
              </a:ext>
            </a:extLst>
          </p:cNvPr>
          <p:cNvCxnSpPr>
            <a:cxnSpLocks/>
          </p:cNvCxnSpPr>
          <p:nvPr/>
        </p:nvCxnSpPr>
        <p:spPr>
          <a:xfrm>
            <a:off x="4841966" y="5447443"/>
            <a:ext cx="1820053" cy="0"/>
          </a:xfrm>
          <a:prstGeom prst="straightConnector1">
            <a:avLst/>
          </a:prstGeom>
          <a:ln w="12700" cap="sq">
            <a:solidFill>
              <a:schemeClr val="accent1">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73371912-6DD5-694F-B08A-805F10AF23A7}"/>
              </a:ext>
            </a:extLst>
          </p:cNvPr>
          <p:cNvCxnSpPr>
            <a:cxnSpLocks/>
          </p:cNvCxnSpPr>
          <p:nvPr/>
        </p:nvCxnSpPr>
        <p:spPr>
          <a:xfrm>
            <a:off x="4708824" y="2060117"/>
            <a:ext cx="362461" cy="0"/>
          </a:xfrm>
          <a:prstGeom prst="straightConnector1">
            <a:avLst/>
          </a:prstGeom>
          <a:ln w="12700" cap="sq">
            <a:solidFill>
              <a:schemeClr val="accent1">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53F7B07-26FF-5943-A919-AE5E3BDBAAFB}"/>
              </a:ext>
            </a:extLst>
          </p:cNvPr>
          <p:cNvCxnSpPr>
            <a:cxnSpLocks/>
          </p:cNvCxnSpPr>
          <p:nvPr/>
        </p:nvCxnSpPr>
        <p:spPr>
          <a:xfrm>
            <a:off x="6753607" y="2063207"/>
            <a:ext cx="488012" cy="0"/>
          </a:xfrm>
          <a:prstGeom prst="straightConnector1">
            <a:avLst/>
          </a:prstGeom>
          <a:ln w="12700" cap="sq">
            <a:solidFill>
              <a:schemeClr val="accent1">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F0FAC44C-8D67-214B-899F-AA810974B9FE}"/>
              </a:ext>
            </a:extLst>
          </p:cNvPr>
          <p:cNvCxnSpPr>
            <a:cxnSpLocks/>
          </p:cNvCxnSpPr>
          <p:nvPr/>
        </p:nvCxnSpPr>
        <p:spPr>
          <a:xfrm>
            <a:off x="6174007" y="4179842"/>
            <a:ext cx="488012" cy="0"/>
          </a:xfrm>
          <a:prstGeom prst="straightConnector1">
            <a:avLst/>
          </a:prstGeom>
          <a:ln w="12700" cap="sq">
            <a:solidFill>
              <a:schemeClr val="accent1">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40" name="Picture 39">
            <a:extLst>
              <a:ext uri="{FF2B5EF4-FFF2-40B4-BE49-F238E27FC236}">
                <a16:creationId xmlns:a16="http://schemas.microsoft.com/office/drawing/2014/main" id="{73406803-9B69-C540-99A4-E762E24CBC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404" y="1693377"/>
            <a:ext cx="800182" cy="791251"/>
          </a:xfrm>
          <a:prstGeom prst="rect">
            <a:avLst/>
          </a:prstGeom>
        </p:spPr>
      </p:pic>
      <p:sp>
        <p:nvSpPr>
          <p:cNvPr id="42" name="TextBox 41">
            <a:extLst>
              <a:ext uri="{FF2B5EF4-FFF2-40B4-BE49-F238E27FC236}">
                <a16:creationId xmlns:a16="http://schemas.microsoft.com/office/drawing/2014/main" id="{E40AC527-B6B6-1948-9A53-03DAD739E418}"/>
              </a:ext>
            </a:extLst>
          </p:cNvPr>
          <p:cNvSpPr txBox="1"/>
          <p:nvPr/>
        </p:nvSpPr>
        <p:spPr>
          <a:xfrm>
            <a:off x="625333" y="2427209"/>
            <a:ext cx="2078538" cy="307777"/>
          </a:xfrm>
          <a:prstGeom prst="rect">
            <a:avLst/>
          </a:prstGeom>
          <a:noFill/>
        </p:spPr>
        <p:txBody>
          <a:bodyPr wrap="square" lIns="0" tIns="0" rIns="0" bIns="0" rtlCol="0">
            <a:spAutoFit/>
          </a:bodyPr>
          <a:lstStyle/>
          <a:p>
            <a:r>
              <a:rPr lang="en-US" sz="1000" dirty="0">
                <a:latin typeface="Arial" panose="020B0604020202020204" pitchFamily="34" charset="0"/>
                <a:cs typeface="Arial" panose="020B0604020202020204" pitchFamily="34" charset="0"/>
              </a:rPr>
              <a:t>8-10 National Full-Line Distributors</a:t>
            </a:r>
          </a:p>
          <a:p>
            <a:r>
              <a:rPr lang="en-US" sz="1000" dirty="0">
                <a:latin typeface="Arial" panose="020B0604020202020204" pitchFamily="34" charset="0"/>
                <a:cs typeface="Arial" panose="020B0604020202020204" pitchFamily="34" charset="0"/>
              </a:rPr>
              <a:t>Regional and Specialty Distributors</a:t>
            </a:r>
          </a:p>
        </p:txBody>
      </p:sp>
      <p:sp>
        <p:nvSpPr>
          <p:cNvPr id="44" name="Rectangle 43">
            <a:extLst>
              <a:ext uri="{FF2B5EF4-FFF2-40B4-BE49-F238E27FC236}">
                <a16:creationId xmlns:a16="http://schemas.microsoft.com/office/drawing/2014/main" id="{0CA77B6D-78A7-D543-9879-C686B437FF84}"/>
              </a:ext>
            </a:extLst>
          </p:cNvPr>
          <p:cNvSpPr/>
          <p:nvPr/>
        </p:nvSpPr>
        <p:spPr>
          <a:xfrm>
            <a:off x="6753606" y="5355720"/>
            <a:ext cx="1996405" cy="830997"/>
          </a:xfrm>
          <a:prstGeom prst="rect">
            <a:avLst/>
          </a:prstGeom>
          <a:solidFill>
            <a:schemeClr val="accent5">
              <a:lumMod val="60000"/>
              <a:lumOff val="40000"/>
            </a:schemeClr>
          </a:solidFill>
        </p:spPr>
        <p:txBody>
          <a:bodyPr wrap="square" lIns="91440" tIns="91440" rIns="91440" bIns="91440">
            <a:spAutoFit/>
          </a:bodyPr>
          <a:lstStyle/>
          <a:p>
            <a:pPr>
              <a:tabLst>
                <a:tab pos="640080" algn="l"/>
              </a:tabLst>
            </a:pPr>
            <a:r>
              <a:rPr lang="en-US" sz="1400" dirty="0">
                <a:solidFill>
                  <a:schemeClr val="accent1"/>
                </a:solidFill>
                <a:latin typeface="Myriad Pro" panose="020B0503030403020204" pitchFamily="34" charset="0"/>
                <a:cs typeface="Arial" panose="020B0604020202020204" pitchFamily="34" charset="0"/>
              </a:rPr>
              <a:t>230,000	Physician 	Offices And </a:t>
            </a:r>
            <a:br>
              <a:rPr lang="en-US" sz="1400" dirty="0">
                <a:solidFill>
                  <a:schemeClr val="accent1"/>
                </a:solidFill>
                <a:latin typeface="Myriad Pro" panose="020B0503030403020204" pitchFamily="34" charset="0"/>
                <a:cs typeface="Arial" panose="020B0604020202020204" pitchFamily="34" charset="0"/>
              </a:rPr>
            </a:br>
            <a:r>
              <a:rPr lang="en-US" sz="1400" dirty="0">
                <a:solidFill>
                  <a:schemeClr val="accent1"/>
                </a:solidFill>
                <a:latin typeface="Myriad Pro" panose="020B0503030403020204" pitchFamily="34" charset="0"/>
                <a:cs typeface="Arial" panose="020B0604020202020204" pitchFamily="34" charset="0"/>
              </a:rPr>
              <a:t>	Clinics</a:t>
            </a:r>
          </a:p>
        </p:txBody>
      </p:sp>
      <p:sp>
        <p:nvSpPr>
          <p:cNvPr id="45" name="Rectangle 44">
            <a:extLst>
              <a:ext uri="{FF2B5EF4-FFF2-40B4-BE49-F238E27FC236}">
                <a16:creationId xmlns:a16="http://schemas.microsoft.com/office/drawing/2014/main" id="{68A8E9BF-7580-F741-84D4-1889B8744877}"/>
              </a:ext>
            </a:extLst>
          </p:cNvPr>
          <p:cNvSpPr/>
          <p:nvPr/>
        </p:nvSpPr>
        <p:spPr>
          <a:xfrm>
            <a:off x="7400474" y="1881377"/>
            <a:ext cx="1349538" cy="400110"/>
          </a:xfrm>
          <a:prstGeom prst="rect">
            <a:avLst/>
          </a:prstGeom>
          <a:solidFill>
            <a:schemeClr val="accent5">
              <a:lumMod val="60000"/>
              <a:lumOff val="40000"/>
            </a:schemeClr>
          </a:solidFill>
        </p:spPr>
        <p:txBody>
          <a:bodyPr wrap="square" lIns="91440" tIns="91440" rIns="91440" bIns="91440">
            <a:spAutoFit/>
          </a:bodyPr>
          <a:lstStyle/>
          <a:p>
            <a:r>
              <a:rPr lang="en-US" sz="1400" dirty="0">
                <a:solidFill>
                  <a:schemeClr val="accent1"/>
                </a:solidFill>
                <a:latin typeface="Myriad Pro" panose="020B0503030403020204" pitchFamily="34" charset="0"/>
                <a:cs typeface="Arial" panose="020B0604020202020204" pitchFamily="34" charset="0"/>
              </a:rPr>
              <a:t>6,000 Hospitals</a:t>
            </a:r>
          </a:p>
        </p:txBody>
      </p:sp>
      <p:sp>
        <p:nvSpPr>
          <p:cNvPr id="46" name="Rectangle 45">
            <a:extLst>
              <a:ext uri="{FF2B5EF4-FFF2-40B4-BE49-F238E27FC236}">
                <a16:creationId xmlns:a16="http://schemas.microsoft.com/office/drawing/2014/main" id="{24CB2274-B175-BC4C-BFDE-0847B2067589}"/>
              </a:ext>
            </a:extLst>
          </p:cNvPr>
          <p:cNvSpPr/>
          <p:nvPr/>
        </p:nvSpPr>
        <p:spPr>
          <a:xfrm>
            <a:off x="6753607" y="3916164"/>
            <a:ext cx="1996406" cy="1261884"/>
          </a:xfrm>
          <a:prstGeom prst="rect">
            <a:avLst/>
          </a:prstGeom>
          <a:solidFill>
            <a:schemeClr val="accent5">
              <a:lumMod val="60000"/>
              <a:lumOff val="40000"/>
            </a:schemeClr>
          </a:solidFill>
        </p:spPr>
        <p:txBody>
          <a:bodyPr wrap="square" lIns="91440" tIns="91440" rIns="91440" bIns="91440">
            <a:spAutoFit/>
          </a:bodyPr>
          <a:lstStyle/>
          <a:p>
            <a:pPr>
              <a:tabLst>
                <a:tab pos="640080" algn="l"/>
              </a:tabLst>
            </a:pPr>
            <a:r>
              <a:rPr lang="en-US" sz="1400" dirty="0">
                <a:solidFill>
                  <a:schemeClr val="accent1"/>
                </a:solidFill>
                <a:latin typeface="Myriad Pro" panose="020B0503030403020204" pitchFamily="34" charset="0"/>
                <a:cs typeface="Arial" panose="020B0604020202020204" pitchFamily="34" charset="0"/>
              </a:rPr>
              <a:t>15,600	Nursing Homes </a:t>
            </a:r>
          </a:p>
          <a:p>
            <a:pPr>
              <a:tabLst>
                <a:tab pos="640080" algn="l"/>
              </a:tabLst>
            </a:pPr>
            <a:r>
              <a:rPr lang="en-US" sz="1400" dirty="0">
                <a:solidFill>
                  <a:schemeClr val="accent1"/>
                </a:solidFill>
                <a:latin typeface="Myriad Pro" panose="020B0503030403020204" pitchFamily="34" charset="0"/>
                <a:cs typeface="Arial" panose="020B0604020202020204" pitchFamily="34" charset="0"/>
              </a:rPr>
              <a:t>28,900	Assisted Living</a:t>
            </a:r>
          </a:p>
          <a:p>
            <a:pPr>
              <a:tabLst>
                <a:tab pos="640080" algn="l"/>
              </a:tabLst>
            </a:pPr>
            <a:r>
              <a:rPr lang="en-US" sz="1400" dirty="0">
                <a:solidFill>
                  <a:schemeClr val="accent1"/>
                </a:solidFill>
                <a:latin typeface="Myriad Pro" panose="020B0503030403020204" pitchFamily="34" charset="0"/>
                <a:cs typeface="Arial" panose="020B0604020202020204" pitchFamily="34" charset="0"/>
              </a:rPr>
              <a:t>	Facilities</a:t>
            </a:r>
          </a:p>
          <a:p>
            <a:pPr>
              <a:tabLst>
                <a:tab pos="640080" algn="l"/>
              </a:tabLst>
            </a:pPr>
            <a:r>
              <a:rPr lang="en-US" sz="1400" dirty="0">
                <a:solidFill>
                  <a:schemeClr val="accent1"/>
                </a:solidFill>
                <a:latin typeface="Myriad Pro" panose="020B0503030403020204" pitchFamily="34" charset="0"/>
                <a:cs typeface="Arial" panose="020B0604020202020204" pitchFamily="34" charset="0"/>
              </a:rPr>
              <a:t>12,200	Home Health</a:t>
            </a:r>
          </a:p>
          <a:p>
            <a:pPr>
              <a:tabLst>
                <a:tab pos="640080" algn="l"/>
              </a:tabLst>
            </a:pPr>
            <a:r>
              <a:rPr lang="en-US" sz="1400" dirty="0">
                <a:solidFill>
                  <a:schemeClr val="accent1"/>
                </a:solidFill>
                <a:latin typeface="Myriad Pro" panose="020B0503030403020204" pitchFamily="34" charset="0"/>
                <a:cs typeface="Arial" panose="020B0604020202020204" pitchFamily="34" charset="0"/>
              </a:rPr>
              <a:t>	Agencies</a:t>
            </a:r>
          </a:p>
        </p:txBody>
      </p:sp>
      <p:pic>
        <p:nvPicPr>
          <p:cNvPr id="49" name="Picture 48">
            <a:extLst>
              <a:ext uri="{FF2B5EF4-FFF2-40B4-BE49-F238E27FC236}">
                <a16:creationId xmlns:a16="http://schemas.microsoft.com/office/drawing/2014/main" id="{86673F1F-CCDD-1641-A888-EECDD5533E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404" y="3782031"/>
            <a:ext cx="800182" cy="791251"/>
          </a:xfrm>
          <a:prstGeom prst="rect">
            <a:avLst/>
          </a:prstGeom>
        </p:spPr>
      </p:pic>
      <p:sp>
        <p:nvSpPr>
          <p:cNvPr id="50" name="TextBox 49">
            <a:extLst>
              <a:ext uri="{FF2B5EF4-FFF2-40B4-BE49-F238E27FC236}">
                <a16:creationId xmlns:a16="http://schemas.microsoft.com/office/drawing/2014/main" id="{3D02F713-563F-CB43-BCDC-9C47CE67DDCF}"/>
              </a:ext>
            </a:extLst>
          </p:cNvPr>
          <p:cNvSpPr txBox="1"/>
          <p:nvPr/>
        </p:nvSpPr>
        <p:spPr>
          <a:xfrm>
            <a:off x="625333" y="4515863"/>
            <a:ext cx="2186465" cy="307777"/>
          </a:xfrm>
          <a:prstGeom prst="rect">
            <a:avLst/>
          </a:prstGeom>
          <a:noFill/>
        </p:spPr>
        <p:txBody>
          <a:bodyPr wrap="square" lIns="0" tIns="0" rIns="0" bIns="0" rtlCol="0">
            <a:spAutoFit/>
          </a:bodyPr>
          <a:lstStyle/>
          <a:p>
            <a:r>
              <a:rPr lang="en-US" sz="1000" dirty="0">
                <a:latin typeface="Arial" panose="020B0604020202020204" pitchFamily="34" charset="0"/>
                <a:cs typeface="Arial" panose="020B0604020202020204" pitchFamily="34" charset="0"/>
              </a:rPr>
              <a:t>National Distributors</a:t>
            </a:r>
          </a:p>
          <a:p>
            <a:r>
              <a:rPr lang="en-US" sz="1000" dirty="0">
                <a:latin typeface="Arial" panose="020B0604020202020204" pitchFamily="34" charset="0"/>
                <a:cs typeface="Arial" panose="020B0604020202020204" pitchFamily="34" charset="0"/>
              </a:rPr>
              <a:t>Hundreds Of Independent Distributors</a:t>
            </a:r>
          </a:p>
        </p:txBody>
      </p:sp>
    </p:spTree>
    <p:extLst>
      <p:ext uri="{BB962C8B-B14F-4D97-AF65-F5344CB8AC3E}">
        <p14:creationId xmlns:p14="http://schemas.microsoft.com/office/powerpoint/2010/main" val="402857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0CB5-44E9-AF44-BFC2-539E22D47939}"/>
              </a:ext>
            </a:extLst>
          </p:cNvPr>
          <p:cNvSpPr>
            <a:spLocks noGrp="1"/>
          </p:cNvSpPr>
          <p:nvPr>
            <p:ph type="title"/>
          </p:nvPr>
        </p:nvSpPr>
        <p:spPr/>
        <p:txBody>
          <a:bodyPr/>
          <a:lstStyle/>
          <a:p>
            <a:r>
              <a:rPr lang="en-US" dirty="0"/>
              <a:t>Distributors Are A Critical Part Of Crisis Response</a:t>
            </a:r>
          </a:p>
        </p:txBody>
      </p:sp>
      <p:pic>
        <p:nvPicPr>
          <p:cNvPr id="6" name="Picture 5">
            <a:extLst>
              <a:ext uri="{FF2B5EF4-FFF2-40B4-BE49-F238E27FC236}">
                <a16:creationId xmlns:a16="http://schemas.microsoft.com/office/drawing/2014/main" id="{99D65936-1AA4-4B46-A3F2-C7FA4BE9A8D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92132" y="1066806"/>
            <a:ext cx="4156108" cy="2463062"/>
          </a:xfrm>
          <a:prstGeom prst="rect">
            <a:avLst/>
          </a:prstGeom>
        </p:spPr>
      </p:pic>
      <p:pic>
        <p:nvPicPr>
          <p:cNvPr id="8" name="Picture 7">
            <a:extLst>
              <a:ext uri="{FF2B5EF4-FFF2-40B4-BE49-F238E27FC236}">
                <a16:creationId xmlns:a16="http://schemas.microsoft.com/office/drawing/2014/main" id="{87AAA378-6291-2842-B5DB-E044B3F9600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1788" y="1796902"/>
            <a:ext cx="3430778" cy="2285442"/>
          </a:xfrm>
          <a:prstGeom prst="rect">
            <a:avLst/>
          </a:prstGeom>
        </p:spPr>
      </p:pic>
      <p:sp>
        <p:nvSpPr>
          <p:cNvPr id="9" name="TextBox 8">
            <a:extLst>
              <a:ext uri="{FF2B5EF4-FFF2-40B4-BE49-F238E27FC236}">
                <a16:creationId xmlns:a16="http://schemas.microsoft.com/office/drawing/2014/main" id="{C578CC55-9317-134C-9225-8547B3D36721}"/>
              </a:ext>
            </a:extLst>
          </p:cNvPr>
          <p:cNvSpPr txBox="1"/>
          <p:nvPr/>
        </p:nvSpPr>
        <p:spPr>
          <a:xfrm>
            <a:off x="4492132" y="3528198"/>
            <a:ext cx="4191293" cy="246221"/>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cs typeface="Arial" panose="020B0604020202020204" pitchFamily="34" charset="0"/>
              </a:rPr>
              <a:t>Weather alerts, alternate delivery routes </a:t>
            </a:r>
          </a:p>
        </p:txBody>
      </p:sp>
      <p:sp>
        <p:nvSpPr>
          <p:cNvPr id="10" name="TextBox 9">
            <a:extLst>
              <a:ext uri="{FF2B5EF4-FFF2-40B4-BE49-F238E27FC236}">
                <a16:creationId xmlns:a16="http://schemas.microsoft.com/office/drawing/2014/main" id="{774DBA4E-7EE5-5E44-9081-B678120808CD}"/>
              </a:ext>
            </a:extLst>
          </p:cNvPr>
          <p:cNvSpPr txBox="1"/>
          <p:nvPr/>
        </p:nvSpPr>
        <p:spPr>
          <a:xfrm>
            <a:off x="750891" y="4099546"/>
            <a:ext cx="3111500" cy="1923604"/>
          </a:xfrm>
          <a:prstGeom prst="rect">
            <a:avLst/>
          </a:prstGeom>
          <a:noFill/>
        </p:spPr>
        <p:txBody>
          <a:bodyPr wrap="square" lIns="0" tIns="0" rIns="0" bIns="0" rtlCol="0">
            <a:spAutoFit/>
          </a:bodyPr>
          <a:lstStyle/>
          <a:p>
            <a:pPr marL="137160" indent="-137160">
              <a:spcAft>
                <a:spcPts val="600"/>
              </a:spcAft>
              <a:buFont typeface="Arial" panose="020B0604020202020204" pitchFamily="34" charset="0"/>
              <a:buChar char="•"/>
            </a:pPr>
            <a:r>
              <a:rPr lang="en-US" sz="1600" dirty="0">
                <a:solidFill>
                  <a:schemeClr val="accent1"/>
                </a:solidFill>
                <a:latin typeface="Myriad Pro" panose="020B0503030403020204" pitchFamily="34" charset="0"/>
                <a:cs typeface="Arial" panose="020B0604020202020204" pitchFamily="34" charset="0"/>
              </a:rPr>
              <a:t>Automatic reorders in the event </a:t>
            </a:r>
            <a:br>
              <a:rPr lang="en-US" sz="1600" dirty="0">
                <a:solidFill>
                  <a:schemeClr val="accent1"/>
                </a:solidFill>
                <a:latin typeface="Myriad Pro" panose="020B0503030403020204" pitchFamily="34" charset="0"/>
                <a:cs typeface="Arial" panose="020B0604020202020204" pitchFamily="34" charset="0"/>
              </a:rPr>
            </a:br>
            <a:r>
              <a:rPr lang="en-US" sz="1600" dirty="0">
                <a:solidFill>
                  <a:schemeClr val="accent1"/>
                </a:solidFill>
                <a:latin typeface="Myriad Pro" panose="020B0503030403020204" pitchFamily="34" charset="0"/>
                <a:cs typeface="Arial" panose="020B0604020202020204" pitchFamily="34" charset="0"/>
              </a:rPr>
              <a:t>of communications failure</a:t>
            </a:r>
          </a:p>
          <a:p>
            <a:pPr marL="137160" indent="-137160">
              <a:spcAft>
                <a:spcPts val="600"/>
              </a:spcAft>
              <a:buFont typeface="Arial" panose="020B0604020202020204" pitchFamily="34" charset="0"/>
              <a:buChar char="•"/>
            </a:pPr>
            <a:r>
              <a:rPr lang="en-US" sz="1600" dirty="0">
                <a:solidFill>
                  <a:schemeClr val="accent1"/>
                </a:solidFill>
                <a:latin typeface="Myriad Pro" panose="020B0503030403020204" pitchFamily="34" charset="0"/>
                <a:cs typeface="Arial" panose="020B0604020202020204" pitchFamily="34" charset="0"/>
              </a:rPr>
              <a:t>Automated tracking of inventories, average usage rates</a:t>
            </a:r>
          </a:p>
          <a:p>
            <a:pPr marL="137160" indent="-137160">
              <a:spcAft>
                <a:spcPts val="600"/>
              </a:spcAft>
              <a:buFont typeface="Arial" panose="020B0604020202020204" pitchFamily="34" charset="0"/>
              <a:buChar char="•"/>
            </a:pPr>
            <a:r>
              <a:rPr lang="en-US" sz="1600" dirty="0">
                <a:solidFill>
                  <a:schemeClr val="accent1"/>
                </a:solidFill>
                <a:latin typeface="Myriad Pro" panose="020B0503030403020204" pitchFamily="34" charset="0"/>
                <a:cs typeface="Arial" panose="020B0604020202020204" pitchFamily="34" charset="0"/>
              </a:rPr>
              <a:t>Automatic item substitution </a:t>
            </a:r>
            <a:br>
              <a:rPr lang="en-US" sz="1600" dirty="0">
                <a:solidFill>
                  <a:schemeClr val="accent1"/>
                </a:solidFill>
                <a:latin typeface="Myriad Pro" panose="020B0503030403020204" pitchFamily="34" charset="0"/>
                <a:cs typeface="Arial" panose="020B0604020202020204" pitchFamily="34" charset="0"/>
              </a:rPr>
            </a:br>
            <a:r>
              <a:rPr lang="en-US" sz="1600" dirty="0">
                <a:solidFill>
                  <a:schemeClr val="accent1"/>
                </a:solidFill>
                <a:latin typeface="Myriad Pro" panose="020B0503030403020204" pitchFamily="34" charset="0"/>
                <a:cs typeface="Arial" panose="020B0604020202020204" pitchFamily="34" charset="0"/>
              </a:rPr>
              <a:t>for critical items</a:t>
            </a:r>
          </a:p>
          <a:p>
            <a:endParaRPr lang="en-US" sz="1400" dirty="0">
              <a:solidFill>
                <a:schemeClr val="accent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8A97A69-9AB7-EB40-8FA5-11EFB71B5B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92132" y="3884972"/>
            <a:ext cx="4156107" cy="1845978"/>
          </a:xfrm>
          <a:prstGeom prst="rect">
            <a:avLst/>
          </a:prstGeom>
        </p:spPr>
      </p:pic>
      <p:sp>
        <p:nvSpPr>
          <p:cNvPr id="13" name="TextBox 12">
            <a:extLst>
              <a:ext uri="{FF2B5EF4-FFF2-40B4-BE49-F238E27FC236}">
                <a16:creationId xmlns:a16="http://schemas.microsoft.com/office/drawing/2014/main" id="{E09EA467-037D-C742-8698-98209099E2D2}"/>
              </a:ext>
            </a:extLst>
          </p:cNvPr>
          <p:cNvSpPr txBox="1"/>
          <p:nvPr/>
        </p:nvSpPr>
        <p:spPr>
          <a:xfrm>
            <a:off x="4492132" y="5748103"/>
            <a:ext cx="4343731" cy="492443"/>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cs typeface="Arial" panose="020B0604020202020204" pitchFamily="34" charset="0"/>
              </a:rPr>
              <a:t>Sequestered products reserved for specific customers based on agreed-upon inventory levels</a:t>
            </a:r>
          </a:p>
        </p:txBody>
      </p:sp>
    </p:spTree>
    <p:extLst>
      <p:ext uri="{BB962C8B-B14F-4D97-AF65-F5344CB8AC3E}">
        <p14:creationId xmlns:p14="http://schemas.microsoft.com/office/powerpoint/2010/main" val="51353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C802B3-E55A-E24F-938A-CAF63FCE1E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468792" y="1152439"/>
            <a:ext cx="2472376" cy="3657600"/>
          </a:xfrm>
          <a:prstGeom prst="rect">
            <a:avLst/>
          </a:prstGeom>
        </p:spPr>
      </p:pic>
      <p:sp>
        <p:nvSpPr>
          <p:cNvPr id="2" name="Title 1">
            <a:extLst>
              <a:ext uri="{FF2B5EF4-FFF2-40B4-BE49-F238E27FC236}">
                <a16:creationId xmlns:a16="http://schemas.microsoft.com/office/drawing/2014/main" id="{E798F172-B860-0542-967C-7E3739807E0C}"/>
              </a:ext>
            </a:extLst>
          </p:cNvPr>
          <p:cNvSpPr>
            <a:spLocks noGrp="1"/>
          </p:cNvSpPr>
          <p:nvPr>
            <p:ph type="title"/>
          </p:nvPr>
        </p:nvSpPr>
        <p:spPr/>
        <p:txBody>
          <a:bodyPr/>
          <a:lstStyle/>
          <a:p>
            <a:r>
              <a:rPr lang="en-US" dirty="0"/>
              <a:t>Distributors Responded To COVID-19 Quickly</a:t>
            </a:r>
          </a:p>
        </p:txBody>
      </p:sp>
      <p:sp>
        <p:nvSpPr>
          <p:cNvPr id="5" name="TextBox 4">
            <a:extLst>
              <a:ext uri="{FF2B5EF4-FFF2-40B4-BE49-F238E27FC236}">
                <a16:creationId xmlns:a16="http://schemas.microsoft.com/office/drawing/2014/main" id="{7C1501B1-C32D-1349-B89E-4C91C9C3D101}"/>
              </a:ext>
            </a:extLst>
          </p:cNvPr>
          <p:cNvSpPr txBox="1"/>
          <p:nvPr/>
        </p:nvSpPr>
        <p:spPr>
          <a:xfrm>
            <a:off x="3468792" y="4813186"/>
            <a:ext cx="2479104" cy="738664"/>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cs typeface="Arial" panose="020B0604020202020204" pitchFamily="34" charset="0"/>
              </a:rPr>
              <a:t>Coordinated with current suppliers to ramp up production</a:t>
            </a:r>
          </a:p>
        </p:txBody>
      </p:sp>
      <p:pic>
        <p:nvPicPr>
          <p:cNvPr id="12" name="Picture 11">
            <a:extLst>
              <a:ext uri="{FF2B5EF4-FFF2-40B4-BE49-F238E27FC236}">
                <a16:creationId xmlns:a16="http://schemas.microsoft.com/office/drawing/2014/main" id="{4DE61F98-2286-CA49-A116-4BEF596755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10"/>
          <a:stretch/>
        </p:blipFill>
        <p:spPr>
          <a:xfrm>
            <a:off x="756615" y="1170827"/>
            <a:ext cx="2479104" cy="1823268"/>
          </a:xfrm>
          <a:prstGeom prst="rect">
            <a:avLst/>
          </a:prstGeom>
          <a:ln w="50800">
            <a:noFill/>
          </a:ln>
        </p:spPr>
      </p:pic>
      <p:sp>
        <p:nvSpPr>
          <p:cNvPr id="6" name="TextBox 5">
            <a:extLst>
              <a:ext uri="{FF2B5EF4-FFF2-40B4-BE49-F238E27FC236}">
                <a16:creationId xmlns:a16="http://schemas.microsoft.com/office/drawing/2014/main" id="{4025F022-ACC1-9B46-8609-EBCEFBD32ADF}"/>
              </a:ext>
            </a:extLst>
          </p:cNvPr>
          <p:cNvSpPr txBox="1"/>
          <p:nvPr/>
        </p:nvSpPr>
        <p:spPr>
          <a:xfrm>
            <a:off x="749575" y="3023743"/>
            <a:ext cx="2486144" cy="492443"/>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cs typeface="Arial" panose="020B0604020202020204" pitchFamily="34" charset="0"/>
              </a:rPr>
              <a:t>Vetted and onboarded </a:t>
            </a:r>
            <a:br>
              <a:rPr lang="en-US" sz="1600" dirty="0">
                <a:solidFill>
                  <a:schemeClr val="accent1"/>
                </a:solidFill>
                <a:latin typeface="Myriad Pro" panose="020B0503030403020204" pitchFamily="34" charset="0"/>
                <a:cs typeface="Arial" panose="020B0604020202020204" pitchFamily="34" charset="0"/>
              </a:rPr>
            </a:br>
            <a:r>
              <a:rPr lang="en-US" sz="1600" dirty="0">
                <a:solidFill>
                  <a:schemeClr val="accent1"/>
                </a:solidFill>
                <a:latin typeface="Myriad Pro" panose="020B0503030403020204" pitchFamily="34" charset="0"/>
                <a:cs typeface="Arial" panose="020B0604020202020204" pitchFamily="34" charset="0"/>
              </a:rPr>
              <a:t>new suppliers</a:t>
            </a:r>
          </a:p>
        </p:txBody>
      </p:sp>
      <p:pic>
        <p:nvPicPr>
          <p:cNvPr id="20" name="Picture 19">
            <a:extLst>
              <a:ext uri="{FF2B5EF4-FFF2-40B4-BE49-F238E27FC236}">
                <a16:creationId xmlns:a16="http://schemas.microsoft.com/office/drawing/2014/main" id="{B441D86C-840D-BB47-B74B-D526A31FDCA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81281" y="1169150"/>
            <a:ext cx="2479104" cy="1789846"/>
          </a:xfrm>
          <a:prstGeom prst="rect">
            <a:avLst/>
          </a:prstGeom>
          <a:ln w="50800">
            <a:noFill/>
          </a:ln>
        </p:spPr>
      </p:pic>
      <p:pic>
        <p:nvPicPr>
          <p:cNvPr id="21" name="Picture 20">
            <a:extLst>
              <a:ext uri="{FF2B5EF4-FFF2-40B4-BE49-F238E27FC236}">
                <a16:creationId xmlns:a16="http://schemas.microsoft.com/office/drawing/2014/main" id="{542E2C96-9A6A-EA47-B840-C9681CFB0F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6615" y="3599019"/>
            <a:ext cx="2479104" cy="1823268"/>
          </a:xfrm>
          <a:prstGeom prst="rect">
            <a:avLst/>
          </a:prstGeom>
          <a:ln w="50800">
            <a:noFill/>
          </a:ln>
        </p:spPr>
      </p:pic>
      <p:pic>
        <p:nvPicPr>
          <p:cNvPr id="22" name="Picture 21">
            <a:extLst>
              <a:ext uri="{FF2B5EF4-FFF2-40B4-BE49-F238E27FC236}">
                <a16:creationId xmlns:a16="http://schemas.microsoft.com/office/drawing/2014/main" id="{AC9734AF-4731-9C41-9941-7BC32F6D791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47"/>
          <a:stretch/>
        </p:blipFill>
        <p:spPr>
          <a:xfrm>
            <a:off x="6189748" y="3599019"/>
            <a:ext cx="2479104" cy="1823268"/>
          </a:xfrm>
          <a:prstGeom prst="rect">
            <a:avLst/>
          </a:prstGeom>
          <a:ln w="50800">
            <a:noFill/>
          </a:ln>
        </p:spPr>
      </p:pic>
      <p:sp>
        <p:nvSpPr>
          <p:cNvPr id="9" name="TextBox 8">
            <a:extLst>
              <a:ext uri="{FF2B5EF4-FFF2-40B4-BE49-F238E27FC236}">
                <a16:creationId xmlns:a16="http://schemas.microsoft.com/office/drawing/2014/main" id="{4C6FDBA2-E6DC-B54B-835F-B74E9F6B7AD4}"/>
              </a:ext>
            </a:extLst>
          </p:cNvPr>
          <p:cNvSpPr txBox="1"/>
          <p:nvPr/>
        </p:nvSpPr>
        <p:spPr>
          <a:xfrm>
            <a:off x="6188009" y="2991844"/>
            <a:ext cx="2472376" cy="492443"/>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Identified appropriate product substitutions</a:t>
            </a:r>
            <a:endParaRPr lang="en-US" sz="1600" dirty="0"/>
          </a:p>
        </p:txBody>
      </p:sp>
      <p:sp>
        <p:nvSpPr>
          <p:cNvPr id="23" name="TextBox 22">
            <a:extLst>
              <a:ext uri="{FF2B5EF4-FFF2-40B4-BE49-F238E27FC236}">
                <a16:creationId xmlns:a16="http://schemas.microsoft.com/office/drawing/2014/main" id="{6015B2BA-3FB8-7E4A-8CE2-E7C9E9D5EEB7}"/>
              </a:ext>
            </a:extLst>
          </p:cNvPr>
          <p:cNvSpPr txBox="1"/>
          <p:nvPr/>
        </p:nvSpPr>
        <p:spPr>
          <a:xfrm>
            <a:off x="6177376" y="5433230"/>
            <a:ext cx="2472376" cy="738664"/>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Helped healthcare providers determine supply availability and delivery dates</a:t>
            </a:r>
            <a:endParaRPr lang="en-US" sz="1600" dirty="0"/>
          </a:p>
        </p:txBody>
      </p:sp>
      <p:sp>
        <p:nvSpPr>
          <p:cNvPr id="24" name="TextBox 23">
            <a:extLst>
              <a:ext uri="{FF2B5EF4-FFF2-40B4-BE49-F238E27FC236}">
                <a16:creationId xmlns:a16="http://schemas.microsoft.com/office/drawing/2014/main" id="{A6E86CD5-154E-E941-AE09-E75D40ED5B45}"/>
              </a:ext>
            </a:extLst>
          </p:cNvPr>
          <p:cNvSpPr txBox="1"/>
          <p:nvPr/>
        </p:nvSpPr>
        <p:spPr>
          <a:xfrm>
            <a:off x="756615" y="5433230"/>
            <a:ext cx="2465336" cy="984885"/>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Expedited shipping and delivery to hotspots </a:t>
            </a:r>
            <a:r>
              <a:rPr lang="en-US" sz="1600" dirty="0">
                <a:solidFill>
                  <a:schemeClr val="accent1"/>
                </a:solidFill>
              </a:rPr>
              <a:t>to all healthcare provider settings</a:t>
            </a:r>
          </a:p>
        </p:txBody>
      </p:sp>
    </p:spTree>
    <p:extLst>
      <p:ext uri="{BB962C8B-B14F-4D97-AF65-F5344CB8AC3E}">
        <p14:creationId xmlns:p14="http://schemas.microsoft.com/office/powerpoint/2010/main" val="418997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C265B8-A3BB-7443-B228-BBF5DB5AFF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7408" y="1537405"/>
            <a:ext cx="1485900" cy="2349500"/>
          </a:xfrm>
          <a:prstGeom prst="rect">
            <a:avLst/>
          </a:prstGeom>
        </p:spPr>
      </p:pic>
      <p:sp>
        <p:nvSpPr>
          <p:cNvPr id="27" name="Rectangle 26">
            <a:extLst>
              <a:ext uri="{FF2B5EF4-FFF2-40B4-BE49-F238E27FC236}">
                <a16:creationId xmlns:a16="http://schemas.microsoft.com/office/drawing/2014/main" id="{1E004217-D95A-4845-A912-DDCA5C0BF9BC}"/>
              </a:ext>
            </a:extLst>
          </p:cNvPr>
          <p:cNvSpPr/>
          <p:nvPr/>
        </p:nvSpPr>
        <p:spPr>
          <a:xfrm>
            <a:off x="6145352" y="1520760"/>
            <a:ext cx="2574006" cy="4732290"/>
          </a:xfrm>
          <a:prstGeom prst="rect">
            <a:avLst/>
          </a:prstGeom>
          <a:solidFill>
            <a:schemeClr val="accent5">
              <a:lumMod val="20000"/>
              <a:lumOff val="80000"/>
            </a:schemeClr>
          </a:solidFill>
          <a:ln>
            <a:noFill/>
          </a:ln>
          <a:effectLst>
            <a:outerShdw dist="38100" sx="1000" sy="1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 name="Title 1">
            <a:extLst>
              <a:ext uri="{FF2B5EF4-FFF2-40B4-BE49-F238E27FC236}">
                <a16:creationId xmlns:a16="http://schemas.microsoft.com/office/drawing/2014/main" id="{3F4D9BED-1180-4F4F-9706-3EE19CDA17D8}"/>
              </a:ext>
            </a:extLst>
          </p:cNvPr>
          <p:cNvSpPr>
            <a:spLocks noGrp="1"/>
          </p:cNvSpPr>
          <p:nvPr>
            <p:ph type="title"/>
          </p:nvPr>
        </p:nvSpPr>
        <p:spPr>
          <a:xfrm>
            <a:off x="628650" y="413132"/>
            <a:ext cx="7886700" cy="1026785"/>
          </a:xfrm>
        </p:spPr>
        <p:txBody>
          <a:bodyPr/>
          <a:lstStyle/>
          <a:p>
            <a:r>
              <a:rPr lang="en-US" dirty="0">
                <a:cs typeface="Arial" panose="020B0604020202020204" pitchFamily="34" charset="0"/>
              </a:rPr>
              <a:t>COVID-Driven Demand Created Supply Problems That Have Challenged The Supply Chain</a:t>
            </a:r>
            <a:endParaRPr lang="en-US" dirty="0"/>
          </a:p>
        </p:txBody>
      </p:sp>
      <p:sp>
        <p:nvSpPr>
          <p:cNvPr id="5" name="TextBox 4">
            <a:extLst>
              <a:ext uri="{FF2B5EF4-FFF2-40B4-BE49-F238E27FC236}">
                <a16:creationId xmlns:a16="http://schemas.microsoft.com/office/drawing/2014/main" id="{B8BB7C2A-79D6-0042-9775-919FE6861D1D}"/>
              </a:ext>
            </a:extLst>
          </p:cNvPr>
          <p:cNvSpPr txBox="1"/>
          <p:nvPr/>
        </p:nvSpPr>
        <p:spPr>
          <a:xfrm>
            <a:off x="2297604" y="2562206"/>
            <a:ext cx="3768347" cy="1231106"/>
          </a:xfrm>
          <a:prstGeom prst="rect">
            <a:avLst/>
          </a:prstGeom>
          <a:noFill/>
        </p:spPr>
        <p:txBody>
          <a:bodyPr wrap="square" rtlCol="0">
            <a:spAutoFit/>
          </a:bodyPr>
          <a:lstStyle/>
          <a:p>
            <a:pPr marL="164592" indent="-164592">
              <a:spcAft>
                <a:spcPts val="600"/>
              </a:spcAft>
              <a:buClr>
                <a:schemeClr val="accent3"/>
              </a:buClr>
              <a:buSzPct val="125000"/>
              <a:buFont typeface="Wingdings" pitchFamily="2" charset="2"/>
              <a:buChar char="§"/>
            </a:pPr>
            <a:r>
              <a:rPr lang="en-US" sz="1600" dirty="0">
                <a:solidFill>
                  <a:schemeClr val="accent1"/>
                </a:solidFill>
                <a:latin typeface="Myriad Pro" panose="020B0503030403020204" pitchFamily="34" charset="0"/>
                <a:cs typeface="Arial" panose="020B0604020202020204" pitchFamily="34" charset="0"/>
              </a:rPr>
              <a:t>Huge and fast: Up to 17x from hospitals</a:t>
            </a:r>
          </a:p>
          <a:p>
            <a:pPr marL="164592" indent="-164592">
              <a:spcAft>
                <a:spcPts val="600"/>
              </a:spcAft>
              <a:buClr>
                <a:schemeClr val="accent3"/>
              </a:buClr>
              <a:buSzPct val="125000"/>
              <a:buFont typeface="Wingdings" pitchFamily="2" charset="2"/>
              <a:buChar char="§"/>
            </a:pPr>
            <a:r>
              <a:rPr lang="en-US" sz="1600" dirty="0">
                <a:solidFill>
                  <a:schemeClr val="accent1"/>
                </a:solidFill>
                <a:latin typeface="Myriad Pro" panose="020B0503030403020204" pitchFamily="34" charset="0"/>
                <a:cs typeface="Arial" panose="020B0604020202020204" pitchFamily="34" charset="0"/>
              </a:rPr>
              <a:t>Worldwide</a:t>
            </a:r>
          </a:p>
          <a:p>
            <a:pPr marL="164592" indent="-164592">
              <a:spcAft>
                <a:spcPts val="600"/>
              </a:spcAft>
              <a:buClr>
                <a:schemeClr val="accent3"/>
              </a:buClr>
              <a:buSzPct val="125000"/>
              <a:buFont typeface="Wingdings" pitchFamily="2" charset="2"/>
              <a:buChar char="§"/>
            </a:pPr>
            <a:r>
              <a:rPr lang="en-US" sz="1600" dirty="0">
                <a:solidFill>
                  <a:schemeClr val="accent1"/>
                </a:solidFill>
                <a:latin typeface="Myriad Pro" panose="020B0503030403020204" pitchFamily="34" charset="0"/>
                <a:cs typeface="Arial" panose="020B0604020202020204" pitchFamily="34" charset="0"/>
              </a:rPr>
              <a:t>New and non-traditional buyers entered the market</a:t>
            </a:r>
          </a:p>
        </p:txBody>
      </p:sp>
      <p:sp>
        <p:nvSpPr>
          <p:cNvPr id="7" name="TextBox 6">
            <a:extLst>
              <a:ext uri="{FF2B5EF4-FFF2-40B4-BE49-F238E27FC236}">
                <a16:creationId xmlns:a16="http://schemas.microsoft.com/office/drawing/2014/main" id="{DE8AD487-E3ED-C449-A0BC-55FA500CEC91}"/>
              </a:ext>
            </a:extLst>
          </p:cNvPr>
          <p:cNvSpPr txBox="1"/>
          <p:nvPr/>
        </p:nvSpPr>
        <p:spPr>
          <a:xfrm>
            <a:off x="2283315" y="4289142"/>
            <a:ext cx="3711195" cy="830997"/>
          </a:xfrm>
          <a:prstGeom prst="rect">
            <a:avLst/>
          </a:prstGeom>
          <a:noFill/>
        </p:spPr>
        <p:txBody>
          <a:bodyPr wrap="square" rtlCol="0">
            <a:spAutoFit/>
          </a:bodyPr>
          <a:lstStyle/>
          <a:p>
            <a:r>
              <a:rPr lang="en-US" sz="1600" dirty="0">
                <a:solidFill>
                  <a:schemeClr val="accent1"/>
                </a:solidFill>
                <a:latin typeface="Myriad Pro" panose="020B0503030403020204" pitchFamily="34" charset="0"/>
                <a:cs typeface="Arial" panose="020B0604020202020204" pitchFamily="34" charset="0"/>
              </a:rPr>
              <a:t>COVID-19 originated in a major PPE manufacturing center causing extended regional closures</a:t>
            </a:r>
          </a:p>
        </p:txBody>
      </p:sp>
      <p:sp>
        <p:nvSpPr>
          <p:cNvPr id="3" name="Slide Number Placeholder 12">
            <a:extLst>
              <a:ext uri="{FF2B5EF4-FFF2-40B4-BE49-F238E27FC236}">
                <a16:creationId xmlns:a16="http://schemas.microsoft.com/office/drawing/2014/main" id="{E76C7DF9-630E-7D4E-BD8A-EA96FC78C0C5}"/>
              </a:ext>
            </a:extLst>
          </p:cNvPr>
          <p:cNvSpPr txBox="1">
            <a:spLocks/>
          </p:cNvSpPr>
          <p:nvPr/>
        </p:nvSpPr>
        <p:spPr>
          <a:xfrm>
            <a:off x="6216793" y="4334217"/>
            <a:ext cx="2140791" cy="18716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latin typeface="Myriad Pro" panose="020B0503030403020204" pitchFamily="34" charset="0"/>
                <a:cs typeface="Arial" panose="020B0604020202020204" pitchFamily="34" charset="0"/>
              </a:rPr>
              <a:t>Rise of</a:t>
            </a:r>
          </a:p>
          <a:p>
            <a:r>
              <a:rPr lang="en-US" sz="1600" dirty="0">
                <a:solidFill>
                  <a:schemeClr val="accent1"/>
                </a:solidFill>
                <a:latin typeface="Myriad Pro" panose="020B0503030403020204" pitchFamily="34" charset="0"/>
                <a:cs typeface="Arial" panose="020B0604020202020204" pitchFamily="34" charset="0"/>
              </a:rPr>
              <a:t>opportunity</a:t>
            </a:r>
          </a:p>
          <a:p>
            <a:r>
              <a:rPr lang="en-US" sz="1600" dirty="0">
                <a:solidFill>
                  <a:schemeClr val="accent1"/>
                </a:solidFill>
                <a:latin typeface="Myriad Pro" panose="020B0503030403020204" pitchFamily="34" charset="0"/>
                <a:cs typeface="Arial" panose="020B0604020202020204" pitchFamily="34" charset="0"/>
              </a:rPr>
              <a:t>marketplace</a:t>
            </a:r>
          </a:p>
          <a:p>
            <a:r>
              <a:rPr lang="en-US" sz="1600" dirty="0">
                <a:solidFill>
                  <a:schemeClr val="accent1"/>
                </a:solidFill>
                <a:latin typeface="Myriad Pro" panose="020B0503030403020204" pitchFamily="34" charset="0"/>
                <a:cs typeface="Arial" panose="020B0604020202020204" pitchFamily="34" charset="0"/>
              </a:rPr>
              <a:t>where brokers with no healthcare experience engaged in fraud and profiteering</a:t>
            </a:r>
          </a:p>
        </p:txBody>
      </p:sp>
      <p:sp>
        <p:nvSpPr>
          <p:cNvPr id="10" name="TextBox 9">
            <a:extLst>
              <a:ext uri="{FF2B5EF4-FFF2-40B4-BE49-F238E27FC236}">
                <a16:creationId xmlns:a16="http://schemas.microsoft.com/office/drawing/2014/main" id="{404D35A3-7E96-834E-BC25-A8571B985934}"/>
              </a:ext>
            </a:extLst>
          </p:cNvPr>
          <p:cNvSpPr txBox="1"/>
          <p:nvPr/>
        </p:nvSpPr>
        <p:spPr>
          <a:xfrm>
            <a:off x="6216793" y="1601763"/>
            <a:ext cx="2606561" cy="1015663"/>
          </a:xfrm>
          <a:prstGeom prst="rect">
            <a:avLst/>
          </a:prstGeom>
          <a:noFill/>
        </p:spPr>
        <p:txBody>
          <a:bodyPr wrap="square" rtlCol="0">
            <a:spAutoFit/>
          </a:bodyPr>
          <a:lstStyle/>
          <a:p>
            <a:r>
              <a:rPr lang="en-US" sz="2000" dirty="0">
                <a:solidFill>
                  <a:schemeClr val="accent1"/>
                </a:solidFill>
                <a:latin typeface="Myriad Pro" panose="020B0503030403020204" pitchFamily="34" charset="0"/>
                <a:cs typeface="Arial" panose="020B0604020202020204" pitchFamily="34" charset="0"/>
              </a:rPr>
              <a:t>Entry Of Brokers </a:t>
            </a:r>
            <a:br>
              <a:rPr lang="en-US" sz="2000" dirty="0">
                <a:solidFill>
                  <a:schemeClr val="accent1"/>
                </a:solidFill>
                <a:latin typeface="Myriad Pro" panose="020B0503030403020204" pitchFamily="34" charset="0"/>
                <a:cs typeface="Arial" panose="020B0604020202020204" pitchFamily="34" charset="0"/>
              </a:rPr>
            </a:br>
            <a:r>
              <a:rPr lang="en-US" sz="2000" dirty="0">
                <a:solidFill>
                  <a:schemeClr val="accent1"/>
                </a:solidFill>
                <a:latin typeface="Myriad Pro" panose="020B0503030403020204" pitchFamily="34" charset="0"/>
                <a:cs typeface="Arial" panose="020B0604020202020204" pitchFamily="34" charset="0"/>
              </a:rPr>
              <a:t>Created A “Wild West” Marketplace</a:t>
            </a:r>
          </a:p>
        </p:txBody>
      </p:sp>
      <p:pic>
        <p:nvPicPr>
          <p:cNvPr id="17" name="Picture 16">
            <a:extLst>
              <a:ext uri="{FF2B5EF4-FFF2-40B4-BE49-F238E27FC236}">
                <a16:creationId xmlns:a16="http://schemas.microsoft.com/office/drawing/2014/main" id="{72478007-2016-2F4A-9EE5-5F2A35A324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47659" y="2375604"/>
            <a:ext cx="1794787" cy="2334396"/>
          </a:xfrm>
          <a:prstGeom prst="rect">
            <a:avLst/>
          </a:prstGeom>
        </p:spPr>
      </p:pic>
      <p:sp>
        <p:nvSpPr>
          <p:cNvPr id="21" name="TextBox 20">
            <a:extLst>
              <a:ext uri="{FF2B5EF4-FFF2-40B4-BE49-F238E27FC236}">
                <a16:creationId xmlns:a16="http://schemas.microsoft.com/office/drawing/2014/main" id="{BA4D6357-83A7-C94C-8ADD-89885BBD3494}"/>
              </a:ext>
            </a:extLst>
          </p:cNvPr>
          <p:cNvSpPr txBox="1"/>
          <p:nvPr/>
        </p:nvSpPr>
        <p:spPr>
          <a:xfrm>
            <a:off x="792305" y="2825804"/>
            <a:ext cx="1447849" cy="707886"/>
          </a:xfrm>
          <a:prstGeom prst="rect">
            <a:avLst/>
          </a:prstGeom>
          <a:noFill/>
        </p:spPr>
        <p:txBody>
          <a:bodyPr wrap="square" rtlCol="0">
            <a:spAutoFit/>
          </a:bodyPr>
          <a:lstStyle/>
          <a:p>
            <a:pPr algn="ctr"/>
            <a:r>
              <a:rPr lang="en-US" sz="2000" b="1" dirty="0">
                <a:solidFill>
                  <a:schemeClr val="bg1"/>
                </a:solidFill>
                <a:latin typeface="Myriad Pro" panose="020B0503030403020204" pitchFamily="34" charset="0"/>
                <a:cs typeface="Arial" panose="020B0604020202020204" pitchFamily="34" charset="0"/>
              </a:rPr>
              <a:t>Increased</a:t>
            </a:r>
          </a:p>
          <a:p>
            <a:pPr algn="ctr"/>
            <a:r>
              <a:rPr lang="en-US" sz="2000" b="1" dirty="0">
                <a:solidFill>
                  <a:schemeClr val="bg1"/>
                </a:solidFill>
                <a:latin typeface="Myriad Pro" panose="020B0503030403020204" pitchFamily="34" charset="0"/>
                <a:cs typeface="Arial" panose="020B0604020202020204" pitchFamily="34" charset="0"/>
              </a:rPr>
              <a:t>Demand</a:t>
            </a:r>
          </a:p>
        </p:txBody>
      </p:sp>
      <p:pic>
        <p:nvPicPr>
          <p:cNvPr id="25" name="Picture 24">
            <a:extLst>
              <a:ext uri="{FF2B5EF4-FFF2-40B4-BE49-F238E27FC236}">
                <a16:creationId xmlns:a16="http://schemas.microsoft.com/office/drawing/2014/main" id="{F77B1754-CB89-0C4F-B7BA-93B95D3211B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6416" y="3970992"/>
            <a:ext cx="1447800" cy="2338753"/>
          </a:xfrm>
          <a:prstGeom prst="rect">
            <a:avLst/>
          </a:prstGeom>
        </p:spPr>
      </p:pic>
      <p:sp>
        <p:nvSpPr>
          <p:cNvPr id="26" name="TextBox 25">
            <a:extLst>
              <a:ext uri="{FF2B5EF4-FFF2-40B4-BE49-F238E27FC236}">
                <a16:creationId xmlns:a16="http://schemas.microsoft.com/office/drawing/2014/main" id="{B5487ADA-D193-A64A-A5D8-9441D6AC8523}"/>
              </a:ext>
            </a:extLst>
          </p:cNvPr>
          <p:cNvSpPr txBox="1"/>
          <p:nvPr/>
        </p:nvSpPr>
        <p:spPr>
          <a:xfrm>
            <a:off x="786416" y="4285840"/>
            <a:ext cx="1447849" cy="707886"/>
          </a:xfrm>
          <a:prstGeom prst="rect">
            <a:avLst/>
          </a:prstGeom>
          <a:noFill/>
        </p:spPr>
        <p:txBody>
          <a:bodyPr wrap="square" rtlCol="0">
            <a:spAutoFit/>
          </a:bodyPr>
          <a:lstStyle/>
          <a:p>
            <a:pPr algn="ctr"/>
            <a:r>
              <a:rPr lang="en-US" sz="2000" b="1" dirty="0">
                <a:solidFill>
                  <a:schemeClr val="bg1"/>
                </a:solidFill>
                <a:latin typeface="Myriad Pro" panose="020B0503030403020204" pitchFamily="34" charset="0"/>
                <a:cs typeface="Arial" panose="020B0604020202020204" pitchFamily="34" charset="0"/>
              </a:rPr>
              <a:t>Decreased</a:t>
            </a:r>
          </a:p>
          <a:p>
            <a:pPr algn="ctr"/>
            <a:r>
              <a:rPr lang="en-US" sz="2000" b="1" dirty="0">
                <a:solidFill>
                  <a:schemeClr val="bg1"/>
                </a:solidFill>
                <a:latin typeface="Myriad Pro" panose="020B0503030403020204" pitchFamily="34" charset="0"/>
                <a:cs typeface="Arial" panose="020B0604020202020204" pitchFamily="34" charset="0"/>
              </a:rPr>
              <a:t>Supply</a:t>
            </a:r>
          </a:p>
        </p:txBody>
      </p:sp>
    </p:spTree>
    <p:extLst>
      <p:ext uri="{BB962C8B-B14F-4D97-AF65-F5344CB8AC3E}">
        <p14:creationId xmlns:p14="http://schemas.microsoft.com/office/powerpoint/2010/main" val="307825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456FDC7-7F3D-E24D-9861-BDE9B8BBAB1B}"/>
              </a:ext>
            </a:extLst>
          </p:cNvPr>
          <p:cNvSpPr/>
          <p:nvPr/>
        </p:nvSpPr>
        <p:spPr>
          <a:xfrm>
            <a:off x="2247188" y="1082017"/>
            <a:ext cx="3405643" cy="5190195"/>
          </a:xfrm>
          <a:prstGeom prst="rect">
            <a:avLst/>
          </a:prstGeom>
          <a:solidFill>
            <a:schemeClr val="accent5">
              <a:lumMod val="20000"/>
              <a:lumOff val="80000"/>
            </a:schemeClr>
          </a:solidFill>
          <a:ln>
            <a:noFill/>
          </a:ln>
          <a:effectLst>
            <a:outerShdw dist="38100" sx="1000" sy="1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 name="Title 1">
            <a:extLst>
              <a:ext uri="{FF2B5EF4-FFF2-40B4-BE49-F238E27FC236}">
                <a16:creationId xmlns:a16="http://schemas.microsoft.com/office/drawing/2014/main" id="{F7E8F3ED-71C9-5640-A4CD-006FC1A8765A}"/>
              </a:ext>
            </a:extLst>
          </p:cNvPr>
          <p:cNvSpPr>
            <a:spLocks noGrp="1"/>
          </p:cNvSpPr>
          <p:nvPr>
            <p:ph type="title"/>
          </p:nvPr>
        </p:nvSpPr>
        <p:spPr/>
        <p:txBody>
          <a:bodyPr/>
          <a:lstStyle/>
          <a:p>
            <a:r>
              <a:rPr lang="en-US" dirty="0"/>
              <a:t>Brokers Aren’t Distributors</a:t>
            </a:r>
          </a:p>
        </p:txBody>
      </p:sp>
      <p:sp>
        <p:nvSpPr>
          <p:cNvPr id="3" name="TextBox 2">
            <a:extLst>
              <a:ext uri="{FF2B5EF4-FFF2-40B4-BE49-F238E27FC236}">
                <a16:creationId xmlns:a16="http://schemas.microsoft.com/office/drawing/2014/main" id="{EC84D9CD-F126-BE4E-BD02-526AF320B573}"/>
              </a:ext>
            </a:extLst>
          </p:cNvPr>
          <p:cNvSpPr txBox="1"/>
          <p:nvPr/>
        </p:nvSpPr>
        <p:spPr>
          <a:xfrm>
            <a:off x="5813030" y="1102451"/>
            <a:ext cx="1560042" cy="299454"/>
          </a:xfrm>
          <a:prstGeom prst="rect">
            <a:avLst/>
          </a:prstGeom>
          <a:noFill/>
        </p:spPr>
        <p:txBody>
          <a:bodyPr wrap="square" lIns="0" tIns="0" rIns="0" bIns="0" rtlCol="0">
            <a:noAutofit/>
          </a:bodyPr>
          <a:lstStyle/>
          <a:p>
            <a:r>
              <a:rPr lang="en-US" sz="2000" b="1" dirty="0">
                <a:solidFill>
                  <a:schemeClr val="accent1"/>
                </a:solidFill>
                <a:latin typeface="Myriad Pro" panose="020B0503030403020204" pitchFamily="34" charset="0"/>
                <a:cs typeface="Arial" panose="020B0604020202020204" pitchFamily="34" charset="0"/>
              </a:rPr>
              <a:t>Distributors</a:t>
            </a:r>
          </a:p>
        </p:txBody>
      </p:sp>
      <p:sp>
        <p:nvSpPr>
          <p:cNvPr id="5" name="TextBox 4">
            <a:extLst>
              <a:ext uri="{FF2B5EF4-FFF2-40B4-BE49-F238E27FC236}">
                <a16:creationId xmlns:a16="http://schemas.microsoft.com/office/drawing/2014/main" id="{10B25BCE-218B-E048-AAF5-7BFD33210CBE}"/>
              </a:ext>
            </a:extLst>
          </p:cNvPr>
          <p:cNvSpPr txBox="1"/>
          <p:nvPr/>
        </p:nvSpPr>
        <p:spPr>
          <a:xfrm>
            <a:off x="2462082" y="1094128"/>
            <a:ext cx="1915788" cy="307777"/>
          </a:xfrm>
          <a:prstGeom prst="rect">
            <a:avLst/>
          </a:prstGeom>
          <a:noFill/>
        </p:spPr>
        <p:txBody>
          <a:bodyPr wrap="square" lIns="0" tIns="0" rIns="0" bIns="0" rtlCol="0">
            <a:spAutoFit/>
          </a:bodyPr>
          <a:lstStyle/>
          <a:p>
            <a:r>
              <a:rPr lang="en-US" sz="2000" b="1" dirty="0">
                <a:solidFill>
                  <a:schemeClr val="accent1"/>
                </a:solidFill>
                <a:latin typeface="Myriad Pro" panose="020B0503030403020204" pitchFamily="34" charset="0"/>
                <a:cs typeface="Arial" panose="020B0604020202020204" pitchFamily="34" charset="0"/>
              </a:rPr>
              <a:t>Brokers</a:t>
            </a:r>
          </a:p>
        </p:txBody>
      </p:sp>
      <p:sp>
        <p:nvSpPr>
          <p:cNvPr id="6" name="TextBox 5">
            <a:extLst>
              <a:ext uri="{FF2B5EF4-FFF2-40B4-BE49-F238E27FC236}">
                <a16:creationId xmlns:a16="http://schemas.microsoft.com/office/drawing/2014/main" id="{D5101DF1-52A3-7447-B6C9-A79A42674483}"/>
              </a:ext>
            </a:extLst>
          </p:cNvPr>
          <p:cNvSpPr txBox="1"/>
          <p:nvPr/>
        </p:nvSpPr>
        <p:spPr>
          <a:xfrm>
            <a:off x="5813030" y="1690949"/>
            <a:ext cx="2653526" cy="1148276"/>
          </a:xfrm>
          <a:prstGeom prst="rect">
            <a:avLst/>
          </a:prstGeom>
          <a:noFill/>
        </p:spPr>
        <p:txBody>
          <a:bodyPr wrap="square" lIns="0" tIns="0" rIns="0" bIns="0" rtlCol="0">
            <a:noAutofit/>
          </a:bodyPr>
          <a:lstStyle/>
          <a:p>
            <a:r>
              <a:rPr lang="en-US" dirty="0">
                <a:solidFill>
                  <a:schemeClr val="accent1"/>
                </a:solidFill>
                <a:latin typeface="Myriad Pro" panose="020B0503030403020204" pitchFamily="34" charset="0"/>
                <a:cs typeface="Arial" panose="020B0604020202020204" pitchFamily="34" charset="0"/>
              </a:rPr>
              <a:t>Prices based on long-term relationships and contracts with manufacturers and healthcare providers</a:t>
            </a:r>
          </a:p>
        </p:txBody>
      </p:sp>
      <p:sp>
        <p:nvSpPr>
          <p:cNvPr id="7" name="TextBox 6">
            <a:extLst>
              <a:ext uri="{FF2B5EF4-FFF2-40B4-BE49-F238E27FC236}">
                <a16:creationId xmlns:a16="http://schemas.microsoft.com/office/drawing/2014/main" id="{EE5F88BB-D897-394C-B30C-D83511EF4224}"/>
              </a:ext>
            </a:extLst>
          </p:cNvPr>
          <p:cNvSpPr txBox="1"/>
          <p:nvPr/>
        </p:nvSpPr>
        <p:spPr>
          <a:xfrm>
            <a:off x="2462082" y="1690949"/>
            <a:ext cx="2487172" cy="553998"/>
          </a:xfrm>
          <a:prstGeom prst="rect">
            <a:avLst/>
          </a:prstGeom>
          <a:noFill/>
        </p:spPr>
        <p:txBody>
          <a:bodyPr wrap="square" lIns="0" tIns="0" rIns="0" bIns="0" rtlCol="0">
            <a:spAutoFit/>
          </a:bodyPr>
          <a:lstStyle/>
          <a:p>
            <a:r>
              <a:rPr lang="en-US" dirty="0">
                <a:solidFill>
                  <a:schemeClr val="accent1"/>
                </a:solidFill>
                <a:latin typeface="Myriad Pro" panose="020B0503030403020204" pitchFamily="34" charset="0"/>
                <a:cs typeface="Arial" panose="020B0604020202020204" pitchFamily="34" charset="0"/>
              </a:rPr>
              <a:t>One-time deals for the highest price</a:t>
            </a:r>
          </a:p>
        </p:txBody>
      </p:sp>
      <p:sp>
        <p:nvSpPr>
          <p:cNvPr id="8" name="TextBox 7">
            <a:extLst>
              <a:ext uri="{FF2B5EF4-FFF2-40B4-BE49-F238E27FC236}">
                <a16:creationId xmlns:a16="http://schemas.microsoft.com/office/drawing/2014/main" id="{666C487E-5BFF-5C40-96BF-677687EF62EA}"/>
              </a:ext>
            </a:extLst>
          </p:cNvPr>
          <p:cNvSpPr txBox="1"/>
          <p:nvPr/>
        </p:nvSpPr>
        <p:spPr>
          <a:xfrm>
            <a:off x="5813030" y="3308049"/>
            <a:ext cx="2653526" cy="967002"/>
          </a:xfrm>
          <a:prstGeom prst="rect">
            <a:avLst/>
          </a:prstGeom>
          <a:noFill/>
        </p:spPr>
        <p:txBody>
          <a:bodyPr wrap="square" lIns="0" tIns="0" rIns="0" bIns="0" rtlCol="0">
            <a:noAutofit/>
          </a:bodyPr>
          <a:lstStyle/>
          <a:p>
            <a:r>
              <a:rPr lang="en-US" dirty="0">
                <a:solidFill>
                  <a:schemeClr val="accent1"/>
                </a:solidFill>
                <a:latin typeface="Myriad Pro" panose="020B0503030403020204" pitchFamily="34" charset="0"/>
                <a:cs typeface="Arial" panose="020B0604020202020204" pitchFamily="34" charset="0"/>
              </a:rPr>
              <a:t>Sourced from vetted and </a:t>
            </a:r>
          </a:p>
          <a:p>
            <a:r>
              <a:rPr lang="en-US" dirty="0">
                <a:solidFill>
                  <a:schemeClr val="accent1"/>
                </a:solidFill>
                <a:latin typeface="Myriad Pro" panose="020B0503030403020204" pitchFamily="34" charset="0"/>
                <a:cs typeface="Arial" panose="020B0604020202020204" pitchFamily="34" charset="0"/>
              </a:rPr>
              <a:t>FDA-approved manufacturers </a:t>
            </a:r>
          </a:p>
        </p:txBody>
      </p:sp>
      <p:sp>
        <p:nvSpPr>
          <p:cNvPr id="9" name="TextBox 8">
            <a:extLst>
              <a:ext uri="{FF2B5EF4-FFF2-40B4-BE49-F238E27FC236}">
                <a16:creationId xmlns:a16="http://schemas.microsoft.com/office/drawing/2014/main" id="{9D20786B-1B83-AA43-AB1E-EC76E11838FF}"/>
              </a:ext>
            </a:extLst>
          </p:cNvPr>
          <p:cNvSpPr txBox="1"/>
          <p:nvPr/>
        </p:nvSpPr>
        <p:spPr>
          <a:xfrm>
            <a:off x="2462082" y="3308049"/>
            <a:ext cx="3034660" cy="1107996"/>
          </a:xfrm>
          <a:prstGeom prst="rect">
            <a:avLst/>
          </a:prstGeom>
          <a:noFill/>
        </p:spPr>
        <p:txBody>
          <a:bodyPr wrap="square" lIns="0" tIns="0" rIns="0" bIns="0" rtlCol="0">
            <a:spAutoFit/>
          </a:bodyPr>
          <a:lstStyle/>
          <a:p>
            <a:r>
              <a:rPr lang="en-US" dirty="0">
                <a:solidFill>
                  <a:schemeClr val="accent1"/>
                </a:solidFill>
              </a:rPr>
              <a:t>No guarantee that manufacturers were vetted or that broker has experience in healthcare supply</a:t>
            </a:r>
            <a:endParaRPr lang="en-US" dirty="0">
              <a:solidFill>
                <a:schemeClr val="accent1"/>
              </a:solidFill>
              <a:latin typeface="Myriad Pro" panose="020B0503030403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6CBE79A-4F3C-6F43-885C-F1F0674B8480}"/>
              </a:ext>
            </a:extLst>
          </p:cNvPr>
          <p:cNvSpPr txBox="1"/>
          <p:nvPr/>
        </p:nvSpPr>
        <p:spPr>
          <a:xfrm>
            <a:off x="5813031" y="4874331"/>
            <a:ext cx="2653525" cy="918073"/>
          </a:xfrm>
          <a:prstGeom prst="rect">
            <a:avLst/>
          </a:prstGeom>
          <a:noFill/>
        </p:spPr>
        <p:txBody>
          <a:bodyPr wrap="square" rtlCol="0">
            <a:spAutoFit/>
          </a:bodyPr>
          <a:lstStyle/>
          <a:p>
            <a:r>
              <a:rPr lang="en-US" dirty="0">
                <a:solidFill>
                  <a:schemeClr val="accent1"/>
                </a:solidFill>
                <a:latin typeface="Myriad Pro" panose="020B0503030403020204" pitchFamily="34" charset="0"/>
                <a:cs typeface="Arial" panose="020B0604020202020204" pitchFamily="34" charset="0"/>
              </a:rPr>
              <a:t>Take possession of products and deliver to healthcare provider</a:t>
            </a:r>
          </a:p>
        </p:txBody>
      </p:sp>
      <p:sp>
        <p:nvSpPr>
          <p:cNvPr id="11" name="TextBox 10">
            <a:extLst>
              <a:ext uri="{FF2B5EF4-FFF2-40B4-BE49-F238E27FC236}">
                <a16:creationId xmlns:a16="http://schemas.microsoft.com/office/drawing/2014/main" id="{C32159A1-41BE-CC43-AB97-4AA5BA0DE8C7}"/>
              </a:ext>
            </a:extLst>
          </p:cNvPr>
          <p:cNvSpPr txBox="1"/>
          <p:nvPr/>
        </p:nvSpPr>
        <p:spPr>
          <a:xfrm>
            <a:off x="2462082" y="4874331"/>
            <a:ext cx="2514136" cy="830997"/>
          </a:xfrm>
          <a:prstGeom prst="rect">
            <a:avLst/>
          </a:prstGeom>
          <a:noFill/>
        </p:spPr>
        <p:txBody>
          <a:bodyPr wrap="square" lIns="0" tIns="0" rIns="0" bIns="0" rtlCol="0">
            <a:spAutoFit/>
          </a:bodyPr>
          <a:lstStyle/>
          <a:p>
            <a:r>
              <a:rPr lang="en-US" dirty="0">
                <a:solidFill>
                  <a:schemeClr val="accent1"/>
                </a:solidFill>
                <a:latin typeface="Myriad Pro" panose="020B0503030403020204" pitchFamily="34" charset="0"/>
                <a:cs typeface="Arial" panose="020B0604020202020204" pitchFamily="34" charset="0"/>
              </a:rPr>
              <a:t>Only negotiate, no guarantees of product delivery or condition</a:t>
            </a:r>
          </a:p>
        </p:txBody>
      </p:sp>
      <p:sp>
        <p:nvSpPr>
          <p:cNvPr id="12" name="TextBox 11">
            <a:extLst>
              <a:ext uri="{FF2B5EF4-FFF2-40B4-BE49-F238E27FC236}">
                <a16:creationId xmlns:a16="http://schemas.microsoft.com/office/drawing/2014/main" id="{76056020-9B14-E24E-9167-CAD40015CCE0}"/>
              </a:ext>
            </a:extLst>
          </p:cNvPr>
          <p:cNvSpPr txBox="1"/>
          <p:nvPr/>
        </p:nvSpPr>
        <p:spPr>
          <a:xfrm>
            <a:off x="1101686" y="2287335"/>
            <a:ext cx="722829" cy="369332"/>
          </a:xfrm>
          <a:prstGeom prst="rect">
            <a:avLst/>
          </a:prstGeom>
          <a:noFill/>
        </p:spPr>
        <p:txBody>
          <a:bodyPr wrap="square" rtlCol="0">
            <a:spAutoFit/>
          </a:bodyPr>
          <a:lstStyle/>
          <a:p>
            <a:pPr algn="ctr"/>
            <a:r>
              <a:rPr lang="en-US" dirty="0">
                <a:solidFill>
                  <a:schemeClr val="accent1"/>
                </a:solidFill>
                <a:latin typeface="Myriad Pro" panose="020B0503030403020204" pitchFamily="34" charset="0"/>
                <a:cs typeface="Arial" panose="020B0604020202020204" pitchFamily="34" charset="0"/>
              </a:rPr>
              <a:t>Price</a:t>
            </a:r>
          </a:p>
        </p:txBody>
      </p:sp>
      <p:sp>
        <p:nvSpPr>
          <p:cNvPr id="13" name="TextBox 12">
            <a:extLst>
              <a:ext uri="{FF2B5EF4-FFF2-40B4-BE49-F238E27FC236}">
                <a16:creationId xmlns:a16="http://schemas.microsoft.com/office/drawing/2014/main" id="{A844CEE6-6A5B-B74C-A8F9-A497299D54CB}"/>
              </a:ext>
            </a:extLst>
          </p:cNvPr>
          <p:cNvSpPr txBox="1"/>
          <p:nvPr/>
        </p:nvSpPr>
        <p:spPr>
          <a:xfrm>
            <a:off x="1074212" y="4025183"/>
            <a:ext cx="777777" cy="369332"/>
          </a:xfrm>
          <a:prstGeom prst="rect">
            <a:avLst/>
          </a:prstGeom>
          <a:noFill/>
        </p:spPr>
        <p:txBody>
          <a:bodyPr wrap="none" rtlCol="0">
            <a:spAutoFit/>
          </a:bodyPr>
          <a:lstStyle/>
          <a:p>
            <a:r>
              <a:rPr lang="en-US" dirty="0">
                <a:solidFill>
                  <a:schemeClr val="accent1"/>
                </a:solidFill>
                <a:latin typeface="Myriad Pro" panose="020B0503030403020204" pitchFamily="34" charset="0"/>
                <a:cs typeface="Arial" panose="020B0604020202020204" pitchFamily="34" charset="0"/>
              </a:rPr>
              <a:t>Safety</a:t>
            </a:r>
          </a:p>
        </p:txBody>
      </p:sp>
      <p:sp>
        <p:nvSpPr>
          <p:cNvPr id="14" name="TextBox 13">
            <a:extLst>
              <a:ext uri="{FF2B5EF4-FFF2-40B4-BE49-F238E27FC236}">
                <a16:creationId xmlns:a16="http://schemas.microsoft.com/office/drawing/2014/main" id="{756AACE5-9E01-7143-BE53-3D8E30EFD0DF}"/>
              </a:ext>
            </a:extLst>
          </p:cNvPr>
          <p:cNvSpPr txBox="1"/>
          <p:nvPr/>
        </p:nvSpPr>
        <p:spPr>
          <a:xfrm>
            <a:off x="1025320" y="5543557"/>
            <a:ext cx="875561" cy="369332"/>
          </a:xfrm>
          <a:prstGeom prst="rect">
            <a:avLst/>
          </a:prstGeom>
          <a:noFill/>
        </p:spPr>
        <p:txBody>
          <a:bodyPr wrap="none" rtlCol="0">
            <a:spAutoFit/>
          </a:bodyPr>
          <a:lstStyle/>
          <a:p>
            <a:r>
              <a:rPr lang="en-US" dirty="0">
                <a:solidFill>
                  <a:schemeClr val="accent1"/>
                </a:solidFill>
                <a:latin typeface="Myriad Pro" panose="020B0503030403020204" pitchFamily="34" charset="0"/>
                <a:cs typeface="Arial" panose="020B0604020202020204" pitchFamily="34" charset="0"/>
              </a:rPr>
              <a:t>Quality</a:t>
            </a:r>
          </a:p>
        </p:txBody>
      </p:sp>
      <p:cxnSp>
        <p:nvCxnSpPr>
          <p:cNvPr id="27" name="Straight Connector 26">
            <a:extLst>
              <a:ext uri="{FF2B5EF4-FFF2-40B4-BE49-F238E27FC236}">
                <a16:creationId xmlns:a16="http://schemas.microsoft.com/office/drawing/2014/main" id="{FCCA1F2C-BD8E-C74A-B90A-80CE3C0E54C6}"/>
              </a:ext>
            </a:extLst>
          </p:cNvPr>
          <p:cNvCxnSpPr>
            <a:cxnSpLocks/>
          </p:cNvCxnSpPr>
          <p:nvPr/>
        </p:nvCxnSpPr>
        <p:spPr>
          <a:xfrm flipH="1">
            <a:off x="805396" y="3010681"/>
            <a:ext cx="780697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B71BBB9-3DAB-3C44-B7A2-5553EE8CC3CA}"/>
              </a:ext>
            </a:extLst>
          </p:cNvPr>
          <p:cNvCxnSpPr>
            <a:cxnSpLocks/>
          </p:cNvCxnSpPr>
          <p:nvPr/>
        </p:nvCxnSpPr>
        <p:spPr>
          <a:xfrm flipH="1">
            <a:off x="805396" y="4663268"/>
            <a:ext cx="780697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60CF9C2F-E3E4-9645-A7F4-4C6D96AE30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6142" y="1690949"/>
            <a:ext cx="564540" cy="564540"/>
          </a:xfrm>
          <a:prstGeom prst="rect">
            <a:avLst/>
          </a:prstGeom>
        </p:spPr>
      </p:pic>
      <p:pic>
        <p:nvPicPr>
          <p:cNvPr id="35" name="Picture 34">
            <a:extLst>
              <a:ext uri="{FF2B5EF4-FFF2-40B4-BE49-F238E27FC236}">
                <a16:creationId xmlns:a16="http://schemas.microsoft.com/office/drawing/2014/main" id="{2318C2EB-D120-4F4E-91DB-AE07B2CCCA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8270" y="3308049"/>
            <a:ext cx="552412" cy="719012"/>
          </a:xfrm>
          <a:prstGeom prst="rect">
            <a:avLst/>
          </a:prstGeom>
        </p:spPr>
      </p:pic>
      <p:pic>
        <p:nvPicPr>
          <p:cNvPr id="37" name="Picture 36">
            <a:extLst>
              <a:ext uri="{FF2B5EF4-FFF2-40B4-BE49-F238E27FC236}">
                <a16:creationId xmlns:a16="http://schemas.microsoft.com/office/drawing/2014/main" id="{897F8EE1-B569-8345-AEA2-504AA28816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572" y="4874331"/>
            <a:ext cx="654875" cy="735724"/>
          </a:xfrm>
          <a:prstGeom prst="rect">
            <a:avLst/>
          </a:prstGeom>
        </p:spPr>
      </p:pic>
    </p:spTree>
    <p:extLst>
      <p:ext uri="{BB962C8B-B14F-4D97-AF65-F5344CB8AC3E}">
        <p14:creationId xmlns:p14="http://schemas.microsoft.com/office/powerpoint/2010/main" val="381557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5649-1F7B-5046-AA90-0E0C0981A847}"/>
              </a:ext>
            </a:extLst>
          </p:cNvPr>
          <p:cNvSpPr>
            <a:spLocks noGrp="1"/>
          </p:cNvSpPr>
          <p:nvPr>
            <p:ph type="title"/>
          </p:nvPr>
        </p:nvSpPr>
        <p:spPr/>
        <p:txBody>
          <a:bodyPr/>
          <a:lstStyle/>
          <a:p>
            <a:r>
              <a:rPr lang="en-US" dirty="0"/>
              <a:t>Distributors Support Policy And Legislation That:</a:t>
            </a:r>
          </a:p>
        </p:txBody>
      </p:sp>
      <p:pic>
        <p:nvPicPr>
          <p:cNvPr id="3" name="Picture 2">
            <a:extLst>
              <a:ext uri="{FF2B5EF4-FFF2-40B4-BE49-F238E27FC236}">
                <a16:creationId xmlns:a16="http://schemas.microsoft.com/office/drawing/2014/main" id="{FAE7DF8E-B75D-5148-81C4-574F1292CC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0751" y="1270076"/>
            <a:ext cx="2476519" cy="3642967"/>
          </a:xfrm>
          <a:prstGeom prst="rect">
            <a:avLst/>
          </a:prstGeom>
        </p:spPr>
      </p:pic>
      <p:pic>
        <p:nvPicPr>
          <p:cNvPr id="4" name="Picture 3">
            <a:extLst>
              <a:ext uri="{FF2B5EF4-FFF2-40B4-BE49-F238E27FC236}">
                <a16:creationId xmlns:a16="http://schemas.microsoft.com/office/drawing/2014/main" id="{95E1A635-485F-8B44-8779-0CE98DC797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241" y="1270077"/>
            <a:ext cx="2476519" cy="3642966"/>
          </a:xfrm>
          <a:prstGeom prst="rect">
            <a:avLst/>
          </a:prstGeom>
        </p:spPr>
      </p:pic>
      <p:pic>
        <p:nvPicPr>
          <p:cNvPr id="5" name="Picture 4">
            <a:extLst>
              <a:ext uri="{FF2B5EF4-FFF2-40B4-BE49-F238E27FC236}">
                <a16:creationId xmlns:a16="http://schemas.microsoft.com/office/drawing/2014/main" id="{842033FD-083F-7A40-B58C-4B02758F73A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83000"/>
                    </a14:imgEffect>
                    <a14:imgEffect>
                      <a14:brightnessContrast contrast="20000"/>
                    </a14:imgEffect>
                  </a14:imgLayer>
                </a14:imgProps>
              </a:ext>
              <a:ext uri="{28A0092B-C50C-407E-A947-70E740481C1C}">
                <a14:useLocalDpi xmlns:a14="http://schemas.microsoft.com/office/drawing/2010/main"/>
              </a:ext>
            </a:extLst>
          </a:blip>
          <a:srcRect t="-154"/>
          <a:stretch/>
        </p:blipFill>
        <p:spPr>
          <a:xfrm>
            <a:off x="3493996" y="1270076"/>
            <a:ext cx="2476519" cy="3642967"/>
          </a:xfrm>
          <a:prstGeom prst="rect">
            <a:avLst/>
          </a:prstGeom>
        </p:spPr>
      </p:pic>
      <p:sp>
        <p:nvSpPr>
          <p:cNvPr id="6" name="TextBox 5">
            <a:extLst>
              <a:ext uri="{FF2B5EF4-FFF2-40B4-BE49-F238E27FC236}">
                <a16:creationId xmlns:a16="http://schemas.microsoft.com/office/drawing/2014/main" id="{EBEF0760-C51C-ED4F-BF89-DB0987C18F4A}"/>
              </a:ext>
            </a:extLst>
          </p:cNvPr>
          <p:cNvSpPr txBox="1"/>
          <p:nvPr/>
        </p:nvSpPr>
        <p:spPr>
          <a:xfrm>
            <a:off x="757241" y="4923793"/>
            <a:ext cx="2504524" cy="738664"/>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Creates a partnership </a:t>
            </a:r>
            <a:br>
              <a:rPr lang="en-US" sz="1600" dirty="0">
                <a:solidFill>
                  <a:schemeClr val="accent1"/>
                </a:solidFill>
                <a:latin typeface="Myriad Pro" panose="020B0503030403020204" pitchFamily="34" charset="0"/>
              </a:rPr>
            </a:br>
            <a:r>
              <a:rPr lang="en-US" sz="1600" dirty="0">
                <a:solidFill>
                  <a:schemeClr val="accent1"/>
                </a:solidFill>
                <a:latin typeface="Myriad Pro" panose="020B0503030403020204" pitchFamily="34" charset="0"/>
              </a:rPr>
              <a:t>with government and distributors</a:t>
            </a:r>
          </a:p>
        </p:txBody>
      </p:sp>
      <p:sp>
        <p:nvSpPr>
          <p:cNvPr id="7" name="TextBox 6">
            <a:extLst>
              <a:ext uri="{FF2B5EF4-FFF2-40B4-BE49-F238E27FC236}">
                <a16:creationId xmlns:a16="http://schemas.microsoft.com/office/drawing/2014/main" id="{8BB1CE74-AF04-8D4F-AA1D-7127D15CFF46}"/>
              </a:ext>
            </a:extLst>
          </p:cNvPr>
          <p:cNvSpPr txBox="1"/>
          <p:nvPr/>
        </p:nvSpPr>
        <p:spPr>
          <a:xfrm>
            <a:off x="3504892" y="4942647"/>
            <a:ext cx="2504524" cy="984885"/>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Taps distributor expertise to establish and manage national reserve of key medical supplies</a:t>
            </a:r>
          </a:p>
        </p:txBody>
      </p:sp>
      <p:sp>
        <p:nvSpPr>
          <p:cNvPr id="8" name="TextBox 7">
            <a:extLst>
              <a:ext uri="{FF2B5EF4-FFF2-40B4-BE49-F238E27FC236}">
                <a16:creationId xmlns:a16="http://schemas.microsoft.com/office/drawing/2014/main" id="{133ED0B6-DA1C-7141-A791-AA4DB940B36C}"/>
              </a:ext>
            </a:extLst>
          </p:cNvPr>
          <p:cNvSpPr txBox="1"/>
          <p:nvPr/>
        </p:nvSpPr>
        <p:spPr>
          <a:xfrm>
            <a:off x="6260939" y="4942647"/>
            <a:ext cx="2267218" cy="492443"/>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Identifies ways to diversify production</a:t>
            </a:r>
          </a:p>
        </p:txBody>
      </p:sp>
    </p:spTree>
    <p:extLst>
      <p:ext uri="{BB962C8B-B14F-4D97-AF65-F5344CB8AC3E}">
        <p14:creationId xmlns:p14="http://schemas.microsoft.com/office/powerpoint/2010/main" val="129986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8055-085C-514F-BD03-7312E9D49E53}"/>
              </a:ext>
            </a:extLst>
          </p:cNvPr>
          <p:cNvSpPr>
            <a:spLocks noGrp="1"/>
          </p:cNvSpPr>
          <p:nvPr>
            <p:ph type="title"/>
          </p:nvPr>
        </p:nvSpPr>
        <p:spPr>
          <a:xfrm>
            <a:off x="628650" y="413132"/>
            <a:ext cx="7886700" cy="1253622"/>
          </a:xfrm>
        </p:spPr>
        <p:txBody>
          <a:bodyPr/>
          <a:lstStyle/>
          <a:p>
            <a:r>
              <a:rPr lang="en-US" dirty="0">
                <a:cs typeface="Arial" panose="020B0604020202020204" pitchFamily="34" charset="0"/>
              </a:rPr>
              <a:t>Distributors Are Ready To Work With Public Partners, Healthcare Providers, Legislators </a:t>
            </a:r>
            <a:br>
              <a:rPr lang="en-US" dirty="0">
                <a:cs typeface="Arial" panose="020B0604020202020204" pitchFamily="34" charset="0"/>
              </a:rPr>
            </a:br>
            <a:r>
              <a:rPr lang="en-US" dirty="0">
                <a:cs typeface="Arial" panose="020B0604020202020204" pitchFamily="34" charset="0"/>
              </a:rPr>
              <a:t>And Regulators To Meet Future Challenges</a:t>
            </a:r>
            <a:endParaRPr lang="en-US" dirty="0"/>
          </a:p>
        </p:txBody>
      </p:sp>
      <p:pic>
        <p:nvPicPr>
          <p:cNvPr id="4" name="Picture 3" descr="A person standing in a room&#10;&#10;Description automatically generated">
            <a:extLst>
              <a:ext uri="{FF2B5EF4-FFF2-40B4-BE49-F238E27FC236}">
                <a16:creationId xmlns:a16="http://schemas.microsoft.com/office/drawing/2014/main" id="{D33F1ECF-BDCE-574D-B0D4-E4D51ACEE9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8817" y="4098425"/>
            <a:ext cx="3793181" cy="1961786"/>
          </a:xfrm>
          <a:prstGeom prst="rect">
            <a:avLst/>
          </a:prstGeom>
        </p:spPr>
      </p:pic>
      <p:pic>
        <p:nvPicPr>
          <p:cNvPr id="6" name="Picture 5">
            <a:extLst>
              <a:ext uri="{FF2B5EF4-FFF2-40B4-BE49-F238E27FC236}">
                <a16:creationId xmlns:a16="http://schemas.microsoft.com/office/drawing/2014/main" id="{D14D112B-2F94-8D4F-83A4-F8459237E0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4664" y="4098425"/>
            <a:ext cx="3793178" cy="1961786"/>
          </a:xfrm>
          <a:prstGeom prst="rect">
            <a:avLst/>
          </a:prstGeom>
        </p:spPr>
      </p:pic>
      <p:pic>
        <p:nvPicPr>
          <p:cNvPr id="8" name="Picture 7">
            <a:extLst>
              <a:ext uri="{FF2B5EF4-FFF2-40B4-BE49-F238E27FC236}">
                <a16:creationId xmlns:a16="http://schemas.microsoft.com/office/drawing/2014/main" id="{BC67050A-7824-A443-B041-A966988A7E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210" y="1774395"/>
            <a:ext cx="3704398" cy="1961786"/>
          </a:xfrm>
          <a:prstGeom prst="rect">
            <a:avLst/>
          </a:prstGeom>
        </p:spPr>
      </p:pic>
      <p:pic>
        <p:nvPicPr>
          <p:cNvPr id="10" name="Picture 9">
            <a:extLst>
              <a:ext uri="{FF2B5EF4-FFF2-40B4-BE49-F238E27FC236}">
                <a16:creationId xmlns:a16="http://schemas.microsoft.com/office/drawing/2014/main" id="{6CCC2EF2-65E2-5A46-8A82-E5E37A03E0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74664" y="1747871"/>
            <a:ext cx="3793179" cy="1961786"/>
          </a:xfrm>
          <a:prstGeom prst="rect">
            <a:avLst/>
          </a:prstGeom>
        </p:spPr>
      </p:pic>
      <p:sp>
        <p:nvSpPr>
          <p:cNvPr id="11" name="TextBox 10">
            <a:extLst>
              <a:ext uri="{FF2B5EF4-FFF2-40B4-BE49-F238E27FC236}">
                <a16:creationId xmlns:a16="http://schemas.microsoft.com/office/drawing/2014/main" id="{B4DF8A94-0C62-4349-8A22-2EB25EC80D81}"/>
              </a:ext>
            </a:extLst>
          </p:cNvPr>
          <p:cNvSpPr txBox="1"/>
          <p:nvPr/>
        </p:nvSpPr>
        <p:spPr>
          <a:xfrm>
            <a:off x="778818" y="3750043"/>
            <a:ext cx="1154162" cy="246221"/>
          </a:xfrm>
          <a:prstGeom prst="rect">
            <a:avLst/>
          </a:prstGeom>
          <a:noFill/>
        </p:spPr>
        <p:txBody>
          <a:bodyPr wrap="none" lIns="0" tIns="0" rIns="0" bIns="0" rtlCol="0">
            <a:spAutoFit/>
          </a:bodyPr>
          <a:lstStyle/>
          <a:p>
            <a:r>
              <a:rPr lang="en-US" sz="1600" dirty="0">
                <a:solidFill>
                  <a:schemeClr val="accent1"/>
                </a:solidFill>
                <a:latin typeface="Myriad Pro" panose="020B0503030403020204" pitchFamily="34" charset="0"/>
                <a:cs typeface="Arial" panose="020B0604020202020204" pitchFamily="34" charset="0"/>
              </a:rPr>
              <a:t>Second Wave</a:t>
            </a:r>
          </a:p>
        </p:txBody>
      </p:sp>
      <p:sp>
        <p:nvSpPr>
          <p:cNvPr id="12" name="TextBox 11">
            <a:extLst>
              <a:ext uri="{FF2B5EF4-FFF2-40B4-BE49-F238E27FC236}">
                <a16:creationId xmlns:a16="http://schemas.microsoft.com/office/drawing/2014/main" id="{70FF7C3E-B6B6-5447-9A7D-A0F3992DCB20}"/>
              </a:ext>
            </a:extLst>
          </p:cNvPr>
          <p:cNvSpPr txBox="1"/>
          <p:nvPr/>
        </p:nvSpPr>
        <p:spPr>
          <a:xfrm>
            <a:off x="4874664" y="3733346"/>
            <a:ext cx="1498808" cy="246221"/>
          </a:xfrm>
          <a:prstGeom prst="rect">
            <a:avLst/>
          </a:prstGeom>
          <a:noFill/>
        </p:spPr>
        <p:txBody>
          <a:bodyPr wrap="none" lIns="0" tIns="0" rIns="0" bIns="0" rtlCol="0">
            <a:spAutoFit/>
          </a:bodyPr>
          <a:lstStyle/>
          <a:p>
            <a:r>
              <a:rPr lang="en-US" sz="1600" dirty="0">
                <a:solidFill>
                  <a:schemeClr val="accent1"/>
                </a:solidFill>
                <a:latin typeface="Myriad Pro" panose="020B0503030403020204" pitchFamily="34" charset="0"/>
                <a:cs typeface="Arial" panose="020B0604020202020204" pitchFamily="34" charset="0"/>
              </a:rPr>
              <a:t>Increased Testing</a:t>
            </a:r>
          </a:p>
        </p:txBody>
      </p:sp>
      <p:sp>
        <p:nvSpPr>
          <p:cNvPr id="13" name="TextBox 12">
            <a:extLst>
              <a:ext uri="{FF2B5EF4-FFF2-40B4-BE49-F238E27FC236}">
                <a16:creationId xmlns:a16="http://schemas.microsoft.com/office/drawing/2014/main" id="{B3B6E8E5-A27B-BF4F-A9D1-72C9B4681F4F}"/>
              </a:ext>
            </a:extLst>
          </p:cNvPr>
          <p:cNvSpPr txBox="1"/>
          <p:nvPr/>
        </p:nvSpPr>
        <p:spPr>
          <a:xfrm>
            <a:off x="4866698" y="6084586"/>
            <a:ext cx="3471862" cy="246221"/>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cs typeface="Arial" panose="020B0604020202020204" pitchFamily="34" charset="0"/>
              </a:rPr>
              <a:t>Nationwide Vaccine Delivery</a:t>
            </a:r>
          </a:p>
        </p:txBody>
      </p:sp>
      <p:sp>
        <p:nvSpPr>
          <p:cNvPr id="14" name="TextBox 13">
            <a:extLst>
              <a:ext uri="{FF2B5EF4-FFF2-40B4-BE49-F238E27FC236}">
                <a16:creationId xmlns:a16="http://schemas.microsoft.com/office/drawing/2014/main" id="{A6C7E4D4-C28A-2D45-B4B6-A01A72297CD4}"/>
              </a:ext>
            </a:extLst>
          </p:cNvPr>
          <p:cNvSpPr txBox="1"/>
          <p:nvPr/>
        </p:nvSpPr>
        <p:spPr>
          <a:xfrm>
            <a:off x="778818" y="6084586"/>
            <a:ext cx="3471862" cy="246221"/>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cs typeface="Arial" panose="020B0604020202020204" pitchFamily="34" charset="0"/>
              </a:rPr>
              <a:t>Resumption Of Elective Surgery</a:t>
            </a:r>
          </a:p>
        </p:txBody>
      </p:sp>
    </p:spTree>
    <p:extLst>
      <p:ext uri="{BB962C8B-B14F-4D97-AF65-F5344CB8AC3E}">
        <p14:creationId xmlns:p14="http://schemas.microsoft.com/office/powerpoint/2010/main" val="363259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unset in the background&#10;&#10;Description automatically generated">
            <a:extLst>
              <a:ext uri="{FF2B5EF4-FFF2-40B4-BE49-F238E27FC236}">
                <a16:creationId xmlns:a16="http://schemas.microsoft.com/office/drawing/2014/main" id="{FAB66B10-960D-5947-84FF-7884375DFF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17" y="9427"/>
            <a:ext cx="9144000" cy="6858000"/>
          </a:xfrm>
          <a:prstGeom prst="rect">
            <a:avLst/>
          </a:prstGeom>
        </p:spPr>
      </p:pic>
      <p:sp>
        <p:nvSpPr>
          <p:cNvPr id="11" name="Right Triangle 10">
            <a:extLst>
              <a:ext uri="{FF2B5EF4-FFF2-40B4-BE49-F238E27FC236}">
                <a16:creationId xmlns:a16="http://schemas.microsoft.com/office/drawing/2014/main" id="{5DD45AC4-B178-9D49-B937-0FD737D0F81E}"/>
              </a:ext>
            </a:extLst>
          </p:cNvPr>
          <p:cNvSpPr/>
          <p:nvPr/>
        </p:nvSpPr>
        <p:spPr>
          <a:xfrm flipH="1">
            <a:off x="9417" y="3190972"/>
            <a:ext cx="9143999" cy="3676455"/>
          </a:xfrm>
          <a:prstGeom prst="rtTriangle">
            <a:avLst/>
          </a:prstGeom>
          <a:solidFill>
            <a:schemeClr val="accent1"/>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2" name="Right Triangle 11">
            <a:extLst>
              <a:ext uri="{FF2B5EF4-FFF2-40B4-BE49-F238E27FC236}">
                <a16:creationId xmlns:a16="http://schemas.microsoft.com/office/drawing/2014/main" id="{21F5FF30-259A-BB4F-B6B3-022742DE041E}"/>
              </a:ext>
            </a:extLst>
          </p:cNvPr>
          <p:cNvSpPr/>
          <p:nvPr/>
        </p:nvSpPr>
        <p:spPr>
          <a:xfrm>
            <a:off x="9418" y="3190972"/>
            <a:ext cx="9143999" cy="3676456"/>
          </a:xfrm>
          <a:prstGeom prst="rtTriangle">
            <a:avLst/>
          </a:prstGeom>
          <a:solidFill>
            <a:schemeClr val="accent3"/>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pic>
        <p:nvPicPr>
          <p:cNvPr id="4" name="Picture 3">
            <a:extLst>
              <a:ext uri="{FF2B5EF4-FFF2-40B4-BE49-F238E27FC236}">
                <a16:creationId xmlns:a16="http://schemas.microsoft.com/office/drawing/2014/main" id="{71A945A3-19EE-5F45-B8AE-354F654057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03428" y="5528779"/>
            <a:ext cx="2129741" cy="390357"/>
          </a:xfrm>
          <a:prstGeom prst="rect">
            <a:avLst/>
          </a:prstGeom>
        </p:spPr>
      </p:pic>
      <p:sp>
        <p:nvSpPr>
          <p:cNvPr id="5" name="TextBox 4">
            <a:extLst>
              <a:ext uri="{FF2B5EF4-FFF2-40B4-BE49-F238E27FC236}">
                <a16:creationId xmlns:a16="http://schemas.microsoft.com/office/drawing/2014/main" id="{402E8B3B-DD52-1F41-B887-809316C7450B}"/>
              </a:ext>
            </a:extLst>
          </p:cNvPr>
          <p:cNvSpPr txBox="1"/>
          <p:nvPr/>
        </p:nvSpPr>
        <p:spPr>
          <a:xfrm>
            <a:off x="3532364" y="6085896"/>
            <a:ext cx="2071869" cy="276999"/>
          </a:xfrm>
          <a:prstGeom prst="rect">
            <a:avLst/>
          </a:prstGeom>
          <a:noFill/>
        </p:spPr>
        <p:txBody>
          <a:bodyPr wrap="square" rtlCol="0">
            <a:spAutoFit/>
          </a:bodyPr>
          <a:lstStyle/>
          <a:p>
            <a:pPr algn="ctr"/>
            <a:r>
              <a:rPr lang="en-US" sz="1200" b="1" dirty="0" err="1">
                <a:solidFill>
                  <a:schemeClr val="bg1"/>
                </a:solidFill>
                <a:latin typeface="Myriad Pro Semibold" panose="020B0503030403020204" pitchFamily="34" charset="0"/>
              </a:rPr>
              <a:t>HIDA.org</a:t>
            </a:r>
            <a:endParaRPr lang="en-US" sz="1200" b="1" dirty="0">
              <a:solidFill>
                <a:schemeClr val="bg1"/>
              </a:solidFill>
              <a:latin typeface="Myriad Pro Semibold" panose="020B0503030403020204" pitchFamily="34" charset="0"/>
            </a:endParaRPr>
          </a:p>
        </p:txBody>
      </p:sp>
    </p:spTree>
    <p:extLst>
      <p:ext uri="{BB962C8B-B14F-4D97-AF65-F5344CB8AC3E}">
        <p14:creationId xmlns:p14="http://schemas.microsoft.com/office/powerpoint/2010/main" val="188593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6839-8783-294B-874F-D22540485387}"/>
              </a:ext>
            </a:extLst>
          </p:cNvPr>
          <p:cNvSpPr>
            <a:spLocks noGrp="1"/>
          </p:cNvSpPr>
          <p:nvPr>
            <p:ph type="title"/>
          </p:nvPr>
        </p:nvSpPr>
        <p:spPr>
          <a:xfrm>
            <a:off x="628650" y="402609"/>
            <a:ext cx="7886700" cy="549275"/>
          </a:xfrm>
        </p:spPr>
        <p:txBody>
          <a:bodyPr/>
          <a:lstStyle/>
          <a:p>
            <a:r>
              <a:rPr lang="en-US" sz="2800" dirty="0">
                <a:cs typeface="Arial" panose="020B0604020202020204" pitchFamily="34" charset="0"/>
              </a:rPr>
              <a:t>The Medical Products Supply Chain Is Global</a:t>
            </a:r>
            <a:endParaRPr lang="en-US" sz="2800" dirty="0"/>
          </a:p>
        </p:txBody>
      </p:sp>
      <p:pic>
        <p:nvPicPr>
          <p:cNvPr id="6" name="Picture 5" descr="A picture containing table, blue, sitting, small&#10;&#10;Description automatically generated">
            <a:extLst>
              <a:ext uri="{FF2B5EF4-FFF2-40B4-BE49-F238E27FC236}">
                <a16:creationId xmlns:a16="http://schemas.microsoft.com/office/drawing/2014/main" id="{808F00DB-240A-3F4C-9C27-C41F0FA81A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7576" y="1074656"/>
            <a:ext cx="4628848" cy="4854804"/>
          </a:xfrm>
          <a:prstGeom prst="rect">
            <a:avLst/>
          </a:prstGeom>
        </p:spPr>
      </p:pic>
    </p:spTree>
    <p:extLst>
      <p:ext uri="{BB962C8B-B14F-4D97-AF65-F5344CB8AC3E}">
        <p14:creationId xmlns:p14="http://schemas.microsoft.com/office/powerpoint/2010/main" val="4323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EC2F-A36C-C248-AE53-82CBFF5E7363}"/>
              </a:ext>
            </a:extLst>
          </p:cNvPr>
          <p:cNvSpPr>
            <a:spLocks noGrp="1"/>
          </p:cNvSpPr>
          <p:nvPr>
            <p:ph type="title"/>
          </p:nvPr>
        </p:nvSpPr>
        <p:spPr>
          <a:xfrm>
            <a:off x="601316" y="432981"/>
            <a:ext cx="7886700" cy="549275"/>
          </a:xfrm>
        </p:spPr>
        <p:txBody>
          <a:bodyPr lIns="0" tIns="0" rIns="0" bIns="0"/>
          <a:lstStyle/>
          <a:p>
            <a:r>
              <a:rPr lang="en-US" sz="2800" dirty="0"/>
              <a:t>The US Distribution Supply Chain Is Local</a:t>
            </a:r>
          </a:p>
        </p:txBody>
      </p:sp>
      <p:sp>
        <p:nvSpPr>
          <p:cNvPr id="3" name="Rectangle 2">
            <a:extLst>
              <a:ext uri="{FF2B5EF4-FFF2-40B4-BE49-F238E27FC236}">
                <a16:creationId xmlns:a16="http://schemas.microsoft.com/office/drawing/2014/main" id="{7CE52682-1686-D64F-8C97-1F929B560DBC}"/>
              </a:ext>
            </a:extLst>
          </p:cNvPr>
          <p:cNvSpPr/>
          <p:nvPr/>
        </p:nvSpPr>
        <p:spPr>
          <a:xfrm>
            <a:off x="601317" y="1182755"/>
            <a:ext cx="7653131" cy="246221"/>
          </a:xfrm>
          <a:prstGeom prst="rect">
            <a:avLst/>
          </a:prstGeom>
        </p:spPr>
        <p:txBody>
          <a:bodyPr wrap="square" lIns="0" tIns="0" rIns="0" bIns="0">
            <a:spAutoFit/>
          </a:bodyPr>
          <a:lstStyle/>
          <a:p>
            <a:r>
              <a:rPr lang="en-US" sz="1600" dirty="0">
                <a:solidFill>
                  <a:schemeClr val="accent1"/>
                </a:solidFill>
                <a:latin typeface="Myriad Pro" panose="020B0503030403020204" pitchFamily="34" charset="0"/>
                <a:cs typeface="Arial" panose="020B0604020202020204" pitchFamily="34" charset="0"/>
              </a:rPr>
              <a:t>Hundreds of distribution centers within a 50-mile radius of most urban centers</a:t>
            </a:r>
          </a:p>
        </p:txBody>
      </p:sp>
      <p:grpSp>
        <p:nvGrpSpPr>
          <p:cNvPr id="7" name="Group 6">
            <a:extLst>
              <a:ext uri="{FF2B5EF4-FFF2-40B4-BE49-F238E27FC236}">
                <a16:creationId xmlns:a16="http://schemas.microsoft.com/office/drawing/2014/main" id="{CF84DA5D-9E14-A04A-A379-68667A92DE1D}"/>
              </a:ext>
            </a:extLst>
          </p:cNvPr>
          <p:cNvGrpSpPr/>
          <p:nvPr/>
        </p:nvGrpSpPr>
        <p:grpSpPr>
          <a:xfrm>
            <a:off x="395063" y="1564844"/>
            <a:ext cx="8362438" cy="4596219"/>
            <a:chOff x="395063" y="1564844"/>
            <a:chExt cx="8362438" cy="4596219"/>
          </a:xfrm>
        </p:grpSpPr>
        <p:pic>
          <p:nvPicPr>
            <p:cNvPr id="4" name="Picture 3">
              <a:extLst>
                <a:ext uri="{FF2B5EF4-FFF2-40B4-BE49-F238E27FC236}">
                  <a16:creationId xmlns:a16="http://schemas.microsoft.com/office/drawing/2014/main" id="{1B6F0A4F-4624-AA4E-A6DC-D9C4995FD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063" y="1564844"/>
              <a:ext cx="8362438" cy="4596219"/>
            </a:xfrm>
            <a:prstGeom prst="rect">
              <a:avLst/>
            </a:prstGeom>
          </p:spPr>
        </p:pic>
        <p:pic>
          <p:nvPicPr>
            <p:cNvPr id="8" name="Graphic 7" descr="Marker">
              <a:extLst>
                <a:ext uri="{FF2B5EF4-FFF2-40B4-BE49-F238E27FC236}">
                  <a16:creationId xmlns:a16="http://schemas.microsoft.com/office/drawing/2014/main" id="{6346187F-8CAB-F441-8BC9-5A95855AC69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976894" y="2675114"/>
              <a:ext cx="254477" cy="254477"/>
            </a:xfrm>
            <a:prstGeom prst="rect">
              <a:avLst/>
            </a:prstGeom>
          </p:spPr>
        </p:pic>
        <p:pic>
          <p:nvPicPr>
            <p:cNvPr id="9" name="Graphic 8" descr="Marker">
              <a:extLst>
                <a:ext uri="{FF2B5EF4-FFF2-40B4-BE49-F238E27FC236}">
                  <a16:creationId xmlns:a16="http://schemas.microsoft.com/office/drawing/2014/main" id="{AB72EE8C-1129-844E-B9AC-D77FFB4264B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302821" y="2134466"/>
              <a:ext cx="254477" cy="254477"/>
            </a:xfrm>
            <a:prstGeom prst="rect">
              <a:avLst/>
            </a:prstGeom>
          </p:spPr>
        </p:pic>
        <p:pic>
          <p:nvPicPr>
            <p:cNvPr id="10" name="Graphic 9" descr="Marker">
              <a:extLst>
                <a:ext uri="{FF2B5EF4-FFF2-40B4-BE49-F238E27FC236}">
                  <a16:creationId xmlns:a16="http://schemas.microsoft.com/office/drawing/2014/main" id="{DCC0F5F1-D72E-A542-B768-A97594CC250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386776" y="2091575"/>
              <a:ext cx="254477" cy="254477"/>
            </a:xfrm>
            <a:prstGeom prst="rect">
              <a:avLst/>
            </a:prstGeom>
          </p:spPr>
        </p:pic>
        <p:pic>
          <p:nvPicPr>
            <p:cNvPr id="11" name="Graphic 10" descr="Marker">
              <a:extLst>
                <a:ext uri="{FF2B5EF4-FFF2-40B4-BE49-F238E27FC236}">
                  <a16:creationId xmlns:a16="http://schemas.microsoft.com/office/drawing/2014/main" id="{1321AB66-DE18-5341-AC65-B6A94F324D0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218865" y="2356128"/>
              <a:ext cx="254477" cy="254477"/>
            </a:xfrm>
            <a:prstGeom prst="rect">
              <a:avLst/>
            </a:prstGeom>
          </p:spPr>
        </p:pic>
        <p:pic>
          <p:nvPicPr>
            <p:cNvPr id="12" name="Graphic 11" descr="Marker">
              <a:extLst>
                <a:ext uri="{FF2B5EF4-FFF2-40B4-BE49-F238E27FC236}">
                  <a16:creationId xmlns:a16="http://schemas.microsoft.com/office/drawing/2014/main" id="{38647583-4E31-FC48-8F42-807605BB78A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302820" y="2320610"/>
              <a:ext cx="254477" cy="254477"/>
            </a:xfrm>
            <a:prstGeom prst="rect">
              <a:avLst/>
            </a:prstGeom>
          </p:spPr>
        </p:pic>
        <p:pic>
          <p:nvPicPr>
            <p:cNvPr id="13" name="Graphic 12" descr="Marker">
              <a:extLst>
                <a:ext uri="{FF2B5EF4-FFF2-40B4-BE49-F238E27FC236}">
                  <a16:creationId xmlns:a16="http://schemas.microsoft.com/office/drawing/2014/main" id="{BC227852-8B57-AF4B-9746-6DFDCE48285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330838" y="3171367"/>
              <a:ext cx="254477" cy="254477"/>
            </a:xfrm>
            <a:prstGeom prst="rect">
              <a:avLst/>
            </a:prstGeom>
          </p:spPr>
        </p:pic>
        <p:pic>
          <p:nvPicPr>
            <p:cNvPr id="14" name="Graphic 13" descr="Marker">
              <a:extLst>
                <a:ext uri="{FF2B5EF4-FFF2-40B4-BE49-F238E27FC236}">
                  <a16:creationId xmlns:a16="http://schemas.microsoft.com/office/drawing/2014/main" id="{EE3BE035-8508-494A-83F5-8A0E5E94653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40643" y="3392562"/>
              <a:ext cx="254477" cy="254477"/>
            </a:xfrm>
            <a:prstGeom prst="rect">
              <a:avLst/>
            </a:prstGeom>
          </p:spPr>
        </p:pic>
        <p:pic>
          <p:nvPicPr>
            <p:cNvPr id="15" name="Graphic 14" descr="Marker">
              <a:extLst>
                <a:ext uri="{FF2B5EF4-FFF2-40B4-BE49-F238E27FC236}">
                  <a16:creationId xmlns:a16="http://schemas.microsoft.com/office/drawing/2014/main" id="{4D66654E-46DC-0542-A629-A3B9AF4EB8C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53042" y="3442181"/>
              <a:ext cx="254477" cy="254477"/>
            </a:xfrm>
            <a:prstGeom prst="rect">
              <a:avLst/>
            </a:prstGeom>
          </p:spPr>
        </p:pic>
        <p:pic>
          <p:nvPicPr>
            <p:cNvPr id="16" name="Graphic 15" descr="Marker">
              <a:extLst>
                <a:ext uri="{FF2B5EF4-FFF2-40B4-BE49-F238E27FC236}">
                  <a16:creationId xmlns:a16="http://schemas.microsoft.com/office/drawing/2014/main" id="{9608FB94-A449-F14A-839A-3887C1B068E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15075" y="3466994"/>
              <a:ext cx="254477" cy="254477"/>
            </a:xfrm>
            <a:prstGeom prst="rect">
              <a:avLst/>
            </a:prstGeom>
          </p:spPr>
        </p:pic>
        <p:pic>
          <p:nvPicPr>
            <p:cNvPr id="17" name="Graphic 16" descr="Marker">
              <a:extLst>
                <a:ext uri="{FF2B5EF4-FFF2-40B4-BE49-F238E27FC236}">
                  <a16:creationId xmlns:a16="http://schemas.microsoft.com/office/drawing/2014/main" id="{20A102DD-CBBB-5A4A-BF83-445E2546A07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27474" y="3516613"/>
              <a:ext cx="254477" cy="254477"/>
            </a:xfrm>
            <a:prstGeom prst="rect">
              <a:avLst/>
            </a:prstGeom>
          </p:spPr>
        </p:pic>
        <p:pic>
          <p:nvPicPr>
            <p:cNvPr id="18" name="Graphic 17" descr="Marker">
              <a:extLst>
                <a:ext uri="{FF2B5EF4-FFF2-40B4-BE49-F238E27FC236}">
                  <a16:creationId xmlns:a16="http://schemas.microsoft.com/office/drawing/2014/main" id="{CC2EADC8-8785-D74F-8BD2-ED24AB636A7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362389" y="4041141"/>
              <a:ext cx="254477" cy="254477"/>
            </a:xfrm>
            <a:prstGeom prst="rect">
              <a:avLst/>
            </a:prstGeom>
          </p:spPr>
        </p:pic>
        <p:pic>
          <p:nvPicPr>
            <p:cNvPr id="19" name="Graphic 18" descr="Marker">
              <a:extLst>
                <a:ext uri="{FF2B5EF4-FFF2-40B4-BE49-F238E27FC236}">
                  <a16:creationId xmlns:a16="http://schemas.microsoft.com/office/drawing/2014/main" id="{5C1CE27E-A798-4049-B69B-8E193B1656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274788" y="4090760"/>
              <a:ext cx="254477" cy="254477"/>
            </a:xfrm>
            <a:prstGeom prst="rect">
              <a:avLst/>
            </a:prstGeom>
          </p:spPr>
        </p:pic>
        <p:pic>
          <p:nvPicPr>
            <p:cNvPr id="20" name="Graphic 19" descr="Marker">
              <a:extLst>
                <a:ext uri="{FF2B5EF4-FFF2-40B4-BE49-F238E27FC236}">
                  <a16:creationId xmlns:a16="http://schemas.microsoft.com/office/drawing/2014/main" id="{F0523500-8E4D-0045-AAF6-3C44485511C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349220" y="4165192"/>
              <a:ext cx="254477" cy="254477"/>
            </a:xfrm>
            <a:prstGeom prst="rect">
              <a:avLst/>
            </a:prstGeom>
          </p:spPr>
        </p:pic>
        <p:pic>
          <p:nvPicPr>
            <p:cNvPr id="21" name="Graphic 20" descr="Marker">
              <a:extLst>
                <a:ext uri="{FF2B5EF4-FFF2-40B4-BE49-F238E27FC236}">
                  <a16:creationId xmlns:a16="http://schemas.microsoft.com/office/drawing/2014/main" id="{1FFFFEC0-8C40-A747-823D-038F87CA2CC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298940" y="3968809"/>
              <a:ext cx="254477" cy="254477"/>
            </a:xfrm>
            <a:prstGeom prst="rect">
              <a:avLst/>
            </a:prstGeom>
          </p:spPr>
        </p:pic>
        <p:pic>
          <p:nvPicPr>
            <p:cNvPr id="24" name="Graphic 23" descr="Marker">
              <a:extLst>
                <a:ext uri="{FF2B5EF4-FFF2-40B4-BE49-F238E27FC236}">
                  <a16:creationId xmlns:a16="http://schemas.microsoft.com/office/drawing/2014/main" id="{9BAE7DDD-86D0-BF4D-A5A0-8535EE22354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086086" y="4250345"/>
              <a:ext cx="254477" cy="254477"/>
            </a:xfrm>
            <a:prstGeom prst="rect">
              <a:avLst/>
            </a:prstGeom>
          </p:spPr>
        </p:pic>
        <p:pic>
          <p:nvPicPr>
            <p:cNvPr id="25" name="Graphic 24" descr="Marker">
              <a:extLst>
                <a:ext uri="{FF2B5EF4-FFF2-40B4-BE49-F238E27FC236}">
                  <a16:creationId xmlns:a16="http://schemas.microsoft.com/office/drawing/2014/main" id="{CEC406A1-3D21-3649-B4AE-374635867CE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170041" y="4207454"/>
              <a:ext cx="254477" cy="254477"/>
            </a:xfrm>
            <a:prstGeom prst="rect">
              <a:avLst/>
            </a:prstGeom>
          </p:spPr>
        </p:pic>
        <p:pic>
          <p:nvPicPr>
            <p:cNvPr id="26" name="Graphic 25" descr="Marker">
              <a:extLst>
                <a:ext uri="{FF2B5EF4-FFF2-40B4-BE49-F238E27FC236}">
                  <a16:creationId xmlns:a16="http://schemas.microsoft.com/office/drawing/2014/main" id="{F9BE77E9-5B23-6F4D-A560-A20635AAC8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412829" y="3047253"/>
              <a:ext cx="254477" cy="254477"/>
            </a:xfrm>
            <a:prstGeom prst="rect">
              <a:avLst/>
            </a:prstGeom>
          </p:spPr>
        </p:pic>
        <p:pic>
          <p:nvPicPr>
            <p:cNvPr id="27" name="Graphic 26" descr="Marker">
              <a:extLst>
                <a:ext uri="{FF2B5EF4-FFF2-40B4-BE49-F238E27FC236}">
                  <a16:creationId xmlns:a16="http://schemas.microsoft.com/office/drawing/2014/main" id="{67945C40-A331-B34A-A1F4-91E14A2495F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926736" y="2391579"/>
              <a:ext cx="254477" cy="254477"/>
            </a:xfrm>
            <a:prstGeom prst="rect">
              <a:avLst/>
            </a:prstGeom>
          </p:spPr>
        </p:pic>
        <p:pic>
          <p:nvPicPr>
            <p:cNvPr id="28" name="Graphic 27" descr="Marker">
              <a:extLst>
                <a:ext uri="{FF2B5EF4-FFF2-40B4-BE49-F238E27FC236}">
                  <a16:creationId xmlns:a16="http://schemas.microsoft.com/office/drawing/2014/main" id="{C45720DA-7FD5-6A42-9DD0-B7AE4884D50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614308" y="2533346"/>
              <a:ext cx="254477" cy="254477"/>
            </a:xfrm>
            <a:prstGeom prst="rect">
              <a:avLst/>
            </a:prstGeom>
          </p:spPr>
        </p:pic>
        <p:pic>
          <p:nvPicPr>
            <p:cNvPr id="29" name="Graphic 28" descr="Marker">
              <a:extLst>
                <a:ext uri="{FF2B5EF4-FFF2-40B4-BE49-F238E27FC236}">
                  <a16:creationId xmlns:a16="http://schemas.microsoft.com/office/drawing/2014/main" id="{6BF59D40-E5FA-7D41-A84A-4FDBB522540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436559" y="2533346"/>
              <a:ext cx="254477" cy="254477"/>
            </a:xfrm>
            <a:prstGeom prst="rect">
              <a:avLst/>
            </a:prstGeom>
          </p:spPr>
        </p:pic>
        <p:pic>
          <p:nvPicPr>
            <p:cNvPr id="30" name="Graphic 29" descr="Marker">
              <a:extLst>
                <a:ext uri="{FF2B5EF4-FFF2-40B4-BE49-F238E27FC236}">
                  <a16:creationId xmlns:a16="http://schemas.microsoft.com/office/drawing/2014/main" id="{8CA3A547-D79E-5845-B4A9-40B7F57AA16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359127" y="3157123"/>
              <a:ext cx="254477" cy="254477"/>
            </a:xfrm>
            <a:prstGeom prst="rect">
              <a:avLst/>
            </a:prstGeom>
          </p:spPr>
        </p:pic>
        <p:pic>
          <p:nvPicPr>
            <p:cNvPr id="31" name="Graphic 30" descr="Marker">
              <a:extLst>
                <a:ext uri="{FF2B5EF4-FFF2-40B4-BE49-F238E27FC236}">
                  <a16:creationId xmlns:a16="http://schemas.microsoft.com/office/drawing/2014/main" id="{9915D264-C3F9-6948-A3CC-548A9B21A3B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437099" y="3199653"/>
              <a:ext cx="254477" cy="254477"/>
            </a:xfrm>
            <a:prstGeom prst="rect">
              <a:avLst/>
            </a:prstGeom>
          </p:spPr>
        </p:pic>
        <p:pic>
          <p:nvPicPr>
            <p:cNvPr id="32" name="Graphic 31" descr="Marker">
              <a:extLst>
                <a:ext uri="{FF2B5EF4-FFF2-40B4-BE49-F238E27FC236}">
                  <a16:creationId xmlns:a16="http://schemas.microsoft.com/office/drawing/2014/main" id="{195E9872-53FD-004D-B627-847B131DF72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181917" y="3880137"/>
              <a:ext cx="254477" cy="254477"/>
            </a:xfrm>
            <a:prstGeom prst="rect">
              <a:avLst/>
            </a:prstGeom>
          </p:spPr>
        </p:pic>
        <p:pic>
          <p:nvPicPr>
            <p:cNvPr id="33" name="Graphic 32" descr="Marker">
              <a:extLst>
                <a:ext uri="{FF2B5EF4-FFF2-40B4-BE49-F238E27FC236}">
                  <a16:creationId xmlns:a16="http://schemas.microsoft.com/office/drawing/2014/main" id="{D821E741-6392-C844-92B9-ACE21AAF153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224448" y="4468472"/>
              <a:ext cx="254477" cy="254477"/>
            </a:xfrm>
            <a:prstGeom prst="rect">
              <a:avLst/>
            </a:prstGeom>
          </p:spPr>
        </p:pic>
        <p:pic>
          <p:nvPicPr>
            <p:cNvPr id="34" name="Graphic 33" descr="Marker">
              <a:extLst>
                <a:ext uri="{FF2B5EF4-FFF2-40B4-BE49-F238E27FC236}">
                  <a16:creationId xmlns:a16="http://schemas.microsoft.com/office/drawing/2014/main" id="{D931303E-C7B9-9C4F-993D-7E15A9C2F9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798066" y="4021905"/>
              <a:ext cx="254477" cy="254477"/>
            </a:xfrm>
            <a:prstGeom prst="rect">
              <a:avLst/>
            </a:prstGeom>
          </p:spPr>
        </p:pic>
        <p:pic>
          <p:nvPicPr>
            <p:cNvPr id="35" name="Graphic 34" descr="Marker">
              <a:extLst>
                <a:ext uri="{FF2B5EF4-FFF2-40B4-BE49-F238E27FC236}">
                  <a16:creationId xmlns:a16="http://schemas.microsoft.com/office/drawing/2014/main" id="{6DF808FD-4B80-8B43-8570-7B88DF2530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535797" y="5319077"/>
              <a:ext cx="254477" cy="254477"/>
            </a:xfrm>
            <a:prstGeom prst="rect">
              <a:avLst/>
            </a:prstGeom>
          </p:spPr>
        </p:pic>
        <p:pic>
          <p:nvPicPr>
            <p:cNvPr id="36" name="Graphic 35" descr="Marker">
              <a:extLst>
                <a:ext uri="{FF2B5EF4-FFF2-40B4-BE49-F238E27FC236}">
                  <a16:creationId xmlns:a16="http://schemas.microsoft.com/office/drawing/2014/main" id="{CB0AEB24-8D09-F04A-9D60-64132B64E8E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939834" y="4652769"/>
              <a:ext cx="254477" cy="254477"/>
            </a:xfrm>
            <a:prstGeom prst="rect">
              <a:avLst/>
            </a:prstGeom>
          </p:spPr>
        </p:pic>
        <p:pic>
          <p:nvPicPr>
            <p:cNvPr id="37" name="Graphic 36" descr="Marker">
              <a:extLst>
                <a:ext uri="{FF2B5EF4-FFF2-40B4-BE49-F238E27FC236}">
                  <a16:creationId xmlns:a16="http://schemas.microsoft.com/office/drawing/2014/main" id="{DDAC6663-A91A-DF4A-A768-CB330644157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010717" y="4723653"/>
              <a:ext cx="254477" cy="254477"/>
            </a:xfrm>
            <a:prstGeom prst="rect">
              <a:avLst/>
            </a:prstGeom>
          </p:spPr>
        </p:pic>
        <p:pic>
          <p:nvPicPr>
            <p:cNvPr id="38" name="Graphic 37" descr="Marker">
              <a:extLst>
                <a:ext uri="{FF2B5EF4-FFF2-40B4-BE49-F238E27FC236}">
                  <a16:creationId xmlns:a16="http://schemas.microsoft.com/office/drawing/2014/main" id="{DB990BB5-05E3-BD4A-AA6B-94505A70B86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659843" y="4117597"/>
              <a:ext cx="254477" cy="254477"/>
            </a:xfrm>
            <a:prstGeom prst="rect">
              <a:avLst/>
            </a:prstGeom>
          </p:spPr>
        </p:pic>
        <p:pic>
          <p:nvPicPr>
            <p:cNvPr id="39" name="Graphic 38" descr="Marker">
              <a:extLst>
                <a:ext uri="{FF2B5EF4-FFF2-40B4-BE49-F238E27FC236}">
                  <a16:creationId xmlns:a16="http://schemas.microsoft.com/office/drawing/2014/main" id="{961CCF63-E47E-3444-B9CF-5F6EDEE8515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730726" y="4188481"/>
              <a:ext cx="254477" cy="254477"/>
            </a:xfrm>
            <a:prstGeom prst="rect">
              <a:avLst/>
            </a:prstGeom>
          </p:spPr>
        </p:pic>
        <p:pic>
          <p:nvPicPr>
            <p:cNvPr id="40" name="Graphic 39" descr="Marker">
              <a:extLst>
                <a:ext uri="{FF2B5EF4-FFF2-40B4-BE49-F238E27FC236}">
                  <a16:creationId xmlns:a16="http://schemas.microsoft.com/office/drawing/2014/main" id="{4F2AB35D-98D6-824A-89B4-639C84E34F0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369220" y="4592518"/>
              <a:ext cx="254477" cy="254477"/>
            </a:xfrm>
            <a:prstGeom prst="rect">
              <a:avLst/>
            </a:prstGeom>
          </p:spPr>
        </p:pic>
        <p:pic>
          <p:nvPicPr>
            <p:cNvPr id="41" name="Graphic 40" descr="Marker">
              <a:extLst>
                <a:ext uri="{FF2B5EF4-FFF2-40B4-BE49-F238E27FC236}">
                  <a16:creationId xmlns:a16="http://schemas.microsoft.com/office/drawing/2014/main" id="{21E7E864-531E-A542-BC17-4A9C2BEC9FE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440103" y="4663402"/>
              <a:ext cx="254477" cy="254477"/>
            </a:xfrm>
            <a:prstGeom prst="rect">
              <a:avLst/>
            </a:prstGeom>
          </p:spPr>
        </p:pic>
        <p:pic>
          <p:nvPicPr>
            <p:cNvPr id="42" name="Graphic 41" descr="Marker">
              <a:extLst>
                <a:ext uri="{FF2B5EF4-FFF2-40B4-BE49-F238E27FC236}">
                  <a16:creationId xmlns:a16="http://schemas.microsoft.com/office/drawing/2014/main" id="{A82ED0A9-7DE4-4E47-A4DD-38D36CCCEC6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326690" y="4748463"/>
              <a:ext cx="254477" cy="254477"/>
            </a:xfrm>
            <a:prstGeom prst="rect">
              <a:avLst/>
            </a:prstGeom>
          </p:spPr>
        </p:pic>
        <p:pic>
          <p:nvPicPr>
            <p:cNvPr id="43" name="Graphic 42" descr="Marker">
              <a:extLst>
                <a:ext uri="{FF2B5EF4-FFF2-40B4-BE49-F238E27FC236}">
                  <a16:creationId xmlns:a16="http://schemas.microsoft.com/office/drawing/2014/main" id="{6E7A00E5-CC39-1441-A479-47747C3A05B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751993" y="3621412"/>
              <a:ext cx="254477" cy="254477"/>
            </a:xfrm>
            <a:prstGeom prst="rect">
              <a:avLst/>
            </a:prstGeom>
          </p:spPr>
        </p:pic>
        <p:pic>
          <p:nvPicPr>
            <p:cNvPr id="44" name="Graphic 43" descr="Marker">
              <a:extLst>
                <a:ext uri="{FF2B5EF4-FFF2-40B4-BE49-F238E27FC236}">
                  <a16:creationId xmlns:a16="http://schemas.microsoft.com/office/drawing/2014/main" id="{D9C9DD6E-0B2B-C74B-9304-DA19118C32D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553518" y="3713560"/>
              <a:ext cx="254477" cy="254477"/>
            </a:xfrm>
            <a:prstGeom prst="rect">
              <a:avLst/>
            </a:prstGeom>
          </p:spPr>
        </p:pic>
        <p:pic>
          <p:nvPicPr>
            <p:cNvPr id="45" name="Graphic 44" descr="Marker">
              <a:extLst>
                <a:ext uri="{FF2B5EF4-FFF2-40B4-BE49-F238E27FC236}">
                  <a16:creationId xmlns:a16="http://schemas.microsoft.com/office/drawing/2014/main" id="{39A5C1B1-CD23-2F4B-83DA-EBAFA38F012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489722" y="3437115"/>
              <a:ext cx="254477" cy="254477"/>
            </a:xfrm>
            <a:prstGeom prst="rect">
              <a:avLst/>
            </a:prstGeom>
          </p:spPr>
        </p:pic>
        <p:pic>
          <p:nvPicPr>
            <p:cNvPr id="46" name="Graphic 45" descr="Marker">
              <a:extLst>
                <a:ext uri="{FF2B5EF4-FFF2-40B4-BE49-F238E27FC236}">
                  <a16:creationId xmlns:a16="http://schemas.microsoft.com/office/drawing/2014/main" id="{8200391A-EEDA-9C4E-A08F-FDFF274EAAB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844138" y="3068522"/>
              <a:ext cx="254477" cy="254477"/>
            </a:xfrm>
            <a:prstGeom prst="rect">
              <a:avLst/>
            </a:prstGeom>
          </p:spPr>
        </p:pic>
        <p:pic>
          <p:nvPicPr>
            <p:cNvPr id="47" name="Graphic 46" descr="Marker">
              <a:extLst>
                <a:ext uri="{FF2B5EF4-FFF2-40B4-BE49-F238E27FC236}">
                  <a16:creationId xmlns:a16="http://schemas.microsoft.com/office/drawing/2014/main" id="{CE75330C-936C-6043-9919-07401CE4939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801612" y="3125222"/>
              <a:ext cx="254477" cy="254477"/>
            </a:xfrm>
            <a:prstGeom prst="rect">
              <a:avLst/>
            </a:prstGeom>
          </p:spPr>
        </p:pic>
        <p:pic>
          <p:nvPicPr>
            <p:cNvPr id="48" name="Graphic 47" descr="Marker">
              <a:extLst>
                <a:ext uri="{FF2B5EF4-FFF2-40B4-BE49-F238E27FC236}">
                  <a16:creationId xmlns:a16="http://schemas.microsoft.com/office/drawing/2014/main" id="{EF95A5FE-C666-EA47-A931-B4E3C74422E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613770" y="2838142"/>
              <a:ext cx="254477" cy="254477"/>
            </a:xfrm>
            <a:prstGeom prst="rect">
              <a:avLst/>
            </a:prstGeom>
          </p:spPr>
        </p:pic>
        <p:pic>
          <p:nvPicPr>
            <p:cNvPr id="49" name="Graphic 48" descr="Marker">
              <a:extLst>
                <a:ext uri="{FF2B5EF4-FFF2-40B4-BE49-F238E27FC236}">
                  <a16:creationId xmlns:a16="http://schemas.microsoft.com/office/drawing/2014/main" id="{240E8831-A04F-5142-B517-6A33F9802B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890217" y="2795612"/>
              <a:ext cx="254477" cy="254477"/>
            </a:xfrm>
            <a:prstGeom prst="rect">
              <a:avLst/>
            </a:prstGeom>
          </p:spPr>
        </p:pic>
        <p:pic>
          <p:nvPicPr>
            <p:cNvPr id="50" name="Graphic 49" descr="Marker">
              <a:extLst>
                <a:ext uri="{FF2B5EF4-FFF2-40B4-BE49-F238E27FC236}">
                  <a16:creationId xmlns:a16="http://schemas.microsoft.com/office/drawing/2014/main" id="{3CCB2765-FC9F-3642-B690-35539949F6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843601" y="2536890"/>
              <a:ext cx="254477" cy="254477"/>
            </a:xfrm>
            <a:prstGeom prst="rect">
              <a:avLst/>
            </a:prstGeom>
          </p:spPr>
        </p:pic>
        <p:pic>
          <p:nvPicPr>
            <p:cNvPr id="51" name="Graphic 50" descr="Marker">
              <a:extLst>
                <a:ext uri="{FF2B5EF4-FFF2-40B4-BE49-F238E27FC236}">
                  <a16:creationId xmlns:a16="http://schemas.microsoft.com/office/drawing/2014/main" id="{1869A83B-D0FC-2C4D-87CC-178297477A7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865405" y="2267533"/>
              <a:ext cx="254477" cy="254477"/>
            </a:xfrm>
            <a:prstGeom prst="rect">
              <a:avLst/>
            </a:prstGeom>
          </p:spPr>
        </p:pic>
        <p:pic>
          <p:nvPicPr>
            <p:cNvPr id="52" name="Graphic 51" descr="Marker">
              <a:extLst>
                <a:ext uri="{FF2B5EF4-FFF2-40B4-BE49-F238E27FC236}">
                  <a16:creationId xmlns:a16="http://schemas.microsoft.com/office/drawing/2014/main" id="{7BBFBF31-52E3-4945-857B-11DA37C5413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808698" y="2239179"/>
              <a:ext cx="254477" cy="254477"/>
            </a:xfrm>
            <a:prstGeom prst="rect">
              <a:avLst/>
            </a:prstGeom>
          </p:spPr>
        </p:pic>
        <p:pic>
          <p:nvPicPr>
            <p:cNvPr id="53" name="Graphic 52" descr="Marker">
              <a:extLst>
                <a:ext uri="{FF2B5EF4-FFF2-40B4-BE49-F238E27FC236}">
                  <a16:creationId xmlns:a16="http://schemas.microsoft.com/office/drawing/2014/main" id="{ECFCDEE4-99C9-6C4B-A508-D62128E4F87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340326" y="3685207"/>
              <a:ext cx="254477" cy="254477"/>
            </a:xfrm>
            <a:prstGeom prst="rect">
              <a:avLst/>
            </a:prstGeom>
          </p:spPr>
        </p:pic>
        <p:pic>
          <p:nvPicPr>
            <p:cNvPr id="54" name="Graphic 53" descr="Marker">
              <a:extLst>
                <a:ext uri="{FF2B5EF4-FFF2-40B4-BE49-F238E27FC236}">
                  <a16:creationId xmlns:a16="http://schemas.microsoft.com/office/drawing/2014/main" id="{E2259032-10D7-3F44-B598-0BCB8E1BD7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935750" y="4351513"/>
              <a:ext cx="254477" cy="254477"/>
            </a:xfrm>
            <a:prstGeom prst="rect">
              <a:avLst/>
            </a:prstGeom>
          </p:spPr>
        </p:pic>
        <p:pic>
          <p:nvPicPr>
            <p:cNvPr id="55" name="Graphic 54" descr="Marker">
              <a:extLst>
                <a:ext uri="{FF2B5EF4-FFF2-40B4-BE49-F238E27FC236}">
                  <a16:creationId xmlns:a16="http://schemas.microsoft.com/office/drawing/2014/main" id="{342B765E-2464-EC42-A9E5-3187B8D7075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829424" y="4386956"/>
              <a:ext cx="254477" cy="254477"/>
            </a:xfrm>
            <a:prstGeom prst="rect">
              <a:avLst/>
            </a:prstGeom>
          </p:spPr>
        </p:pic>
        <p:pic>
          <p:nvPicPr>
            <p:cNvPr id="56" name="Graphic 55" descr="Marker">
              <a:extLst>
                <a:ext uri="{FF2B5EF4-FFF2-40B4-BE49-F238E27FC236}">
                  <a16:creationId xmlns:a16="http://schemas.microsoft.com/office/drawing/2014/main" id="{D675AD64-C4F7-AD43-8E5D-9ED5B0FDC91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779806" y="4046713"/>
              <a:ext cx="254477" cy="254477"/>
            </a:xfrm>
            <a:prstGeom prst="rect">
              <a:avLst/>
            </a:prstGeom>
          </p:spPr>
        </p:pic>
        <p:pic>
          <p:nvPicPr>
            <p:cNvPr id="57" name="Graphic 56" descr="Marker">
              <a:extLst>
                <a:ext uri="{FF2B5EF4-FFF2-40B4-BE49-F238E27FC236}">
                  <a16:creationId xmlns:a16="http://schemas.microsoft.com/office/drawing/2014/main" id="{0C3CC5A5-AD6D-D34A-B298-662932B8D9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723099" y="4011272"/>
              <a:ext cx="254477" cy="254477"/>
            </a:xfrm>
            <a:prstGeom prst="rect">
              <a:avLst/>
            </a:prstGeom>
          </p:spPr>
        </p:pic>
        <p:pic>
          <p:nvPicPr>
            <p:cNvPr id="58" name="Graphic 57" descr="Marker">
              <a:extLst>
                <a:ext uri="{FF2B5EF4-FFF2-40B4-BE49-F238E27FC236}">
                  <a16:creationId xmlns:a16="http://schemas.microsoft.com/office/drawing/2014/main" id="{CFB06070-2005-CD4E-9BDA-208AF4F1293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723099" y="3671029"/>
              <a:ext cx="254477" cy="254477"/>
            </a:xfrm>
            <a:prstGeom prst="rect">
              <a:avLst/>
            </a:prstGeom>
          </p:spPr>
        </p:pic>
        <p:pic>
          <p:nvPicPr>
            <p:cNvPr id="59" name="Graphic 58" descr="Marker">
              <a:extLst>
                <a:ext uri="{FF2B5EF4-FFF2-40B4-BE49-F238E27FC236}">
                  <a16:creationId xmlns:a16="http://schemas.microsoft.com/office/drawing/2014/main" id="{952453DF-79B9-8C47-8C5C-03427D34546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666392" y="3663941"/>
              <a:ext cx="254477" cy="254477"/>
            </a:xfrm>
            <a:prstGeom prst="rect">
              <a:avLst/>
            </a:prstGeom>
          </p:spPr>
        </p:pic>
        <p:pic>
          <p:nvPicPr>
            <p:cNvPr id="60" name="Graphic 59" descr="Marker">
              <a:extLst>
                <a:ext uri="{FF2B5EF4-FFF2-40B4-BE49-F238E27FC236}">
                  <a16:creationId xmlns:a16="http://schemas.microsoft.com/office/drawing/2014/main" id="{1E26A27B-61CC-4F4F-9654-441225123E3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474466" y="4110508"/>
              <a:ext cx="254477" cy="254477"/>
            </a:xfrm>
            <a:prstGeom prst="rect">
              <a:avLst/>
            </a:prstGeom>
          </p:spPr>
        </p:pic>
        <p:pic>
          <p:nvPicPr>
            <p:cNvPr id="62" name="Graphic 61" descr="Marker">
              <a:extLst>
                <a:ext uri="{FF2B5EF4-FFF2-40B4-BE49-F238E27FC236}">
                  <a16:creationId xmlns:a16="http://schemas.microsoft.com/office/drawing/2014/main" id="{D3081207-3627-A44A-99CE-6AD73CFC4C0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378773" y="3923328"/>
              <a:ext cx="254477" cy="254477"/>
            </a:xfrm>
            <a:prstGeom prst="rect">
              <a:avLst/>
            </a:prstGeom>
          </p:spPr>
        </p:pic>
        <p:pic>
          <p:nvPicPr>
            <p:cNvPr id="63" name="Graphic 62" descr="Marker">
              <a:extLst>
                <a:ext uri="{FF2B5EF4-FFF2-40B4-BE49-F238E27FC236}">
                  <a16:creationId xmlns:a16="http://schemas.microsoft.com/office/drawing/2014/main" id="{2CD63FD5-8E69-F142-96B2-7F030F20E94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258271" y="3724192"/>
              <a:ext cx="254477" cy="254477"/>
            </a:xfrm>
            <a:prstGeom prst="rect">
              <a:avLst/>
            </a:prstGeom>
          </p:spPr>
        </p:pic>
        <p:pic>
          <p:nvPicPr>
            <p:cNvPr id="64" name="Graphic 63" descr="Marker">
              <a:extLst>
                <a:ext uri="{FF2B5EF4-FFF2-40B4-BE49-F238E27FC236}">
                  <a16:creationId xmlns:a16="http://schemas.microsoft.com/office/drawing/2014/main" id="{9CB3C597-F587-1441-83BC-61AC4D6E2A2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959480" y="4780359"/>
              <a:ext cx="254477" cy="254477"/>
            </a:xfrm>
            <a:prstGeom prst="rect">
              <a:avLst/>
            </a:prstGeom>
          </p:spPr>
        </p:pic>
        <p:pic>
          <p:nvPicPr>
            <p:cNvPr id="65" name="Graphic 64" descr="Marker">
              <a:extLst>
                <a:ext uri="{FF2B5EF4-FFF2-40B4-BE49-F238E27FC236}">
                  <a16:creationId xmlns:a16="http://schemas.microsoft.com/office/drawing/2014/main" id="{B7DB1E08-5EDB-0449-A1C3-D8239B89691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952392" y="4872508"/>
              <a:ext cx="254477" cy="254477"/>
            </a:xfrm>
            <a:prstGeom prst="rect">
              <a:avLst/>
            </a:prstGeom>
          </p:spPr>
        </p:pic>
        <p:pic>
          <p:nvPicPr>
            <p:cNvPr id="66" name="Graphic 65" descr="Marker">
              <a:extLst>
                <a:ext uri="{FF2B5EF4-FFF2-40B4-BE49-F238E27FC236}">
                  <a16:creationId xmlns:a16="http://schemas.microsoft.com/office/drawing/2014/main" id="{BE42C674-B5DA-B944-919D-30DDD0F58C4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399496" y="4475564"/>
              <a:ext cx="254477" cy="254477"/>
            </a:xfrm>
            <a:prstGeom prst="rect">
              <a:avLst/>
            </a:prstGeom>
          </p:spPr>
        </p:pic>
        <p:pic>
          <p:nvPicPr>
            <p:cNvPr id="67" name="Graphic 66" descr="Marker">
              <a:extLst>
                <a:ext uri="{FF2B5EF4-FFF2-40B4-BE49-F238E27FC236}">
                  <a16:creationId xmlns:a16="http://schemas.microsoft.com/office/drawing/2014/main" id="{5A9A531F-B2FA-474E-8252-BBB9E4EB568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356970" y="4532264"/>
              <a:ext cx="254477" cy="254477"/>
            </a:xfrm>
            <a:prstGeom prst="rect">
              <a:avLst/>
            </a:prstGeom>
          </p:spPr>
        </p:pic>
        <p:pic>
          <p:nvPicPr>
            <p:cNvPr id="68" name="Graphic 67" descr="Marker">
              <a:extLst>
                <a:ext uri="{FF2B5EF4-FFF2-40B4-BE49-F238E27FC236}">
                  <a16:creationId xmlns:a16="http://schemas.microsoft.com/office/drawing/2014/main" id="{46CE8EC5-F1E7-0D41-A133-C35F38CB066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328613" y="4170764"/>
              <a:ext cx="254477" cy="254477"/>
            </a:xfrm>
            <a:prstGeom prst="rect">
              <a:avLst/>
            </a:prstGeom>
          </p:spPr>
        </p:pic>
        <p:pic>
          <p:nvPicPr>
            <p:cNvPr id="69" name="Graphic 68" descr="Marker">
              <a:extLst>
                <a:ext uri="{FF2B5EF4-FFF2-40B4-BE49-F238E27FC236}">
                  <a16:creationId xmlns:a16="http://schemas.microsoft.com/office/drawing/2014/main" id="{61B8427B-5E69-E441-B1BD-73FBEF0C49C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286087" y="4227464"/>
              <a:ext cx="254477" cy="254477"/>
            </a:xfrm>
            <a:prstGeom prst="rect">
              <a:avLst/>
            </a:prstGeom>
          </p:spPr>
        </p:pic>
        <p:pic>
          <p:nvPicPr>
            <p:cNvPr id="72" name="Graphic 71" descr="Marker">
              <a:extLst>
                <a:ext uri="{FF2B5EF4-FFF2-40B4-BE49-F238E27FC236}">
                  <a16:creationId xmlns:a16="http://schemas.microsoft.com/office/drawing/2014/main" id="{70B4DFD0-DC69-8D40-B424-DB672F7A9AE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814709" y="4223920"/>
              <a:ext cx="254477" cy="254477"/>
            </a:xfrm>
            <a:prstGeom prst="rect">
              <a:avLst/>
            </a:prstGeom>
          </p:spPr>
        </p:pic>
        <p:pic>
          <p:nvPicPr>
            <p:cNvPr id="73" name="Graphic 72" descr="Marker">
              <a:extLst>
                <a:ext uri="{FF2B5EF4-FFF2-40B4-BE49-F238E27FC236}">
                  <a16:creationId xmlns:a16="http://schemas.microsoft.com/office/drawing/2014/main" id="{47442B5D-111D-654D-8887-8115A59FAF2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658761" y="3671034"/>
              <a:ext cx="254477" cy="254477"/>
            </a:xfrm>
            <a:prstGeom prst="rect">
              <a:avLst/>
            </a:prstGeom>
          </p:spPr>
        </p:pic>
        <p:pic>
          <p:nvPicPr>
            <p:cNvPr id="74" name="Graphic 73" descr="Marker">
              <a:extLst>
                <a:ext uri="{FF2B5EF4-FFF2-40B4-BE49-F238E27FC236}">
                  <a16:creationId xmlns:a16="http://schemas.microsoft.com/office/drawing/2014/main" id="{BD95C1B9-0E9B-494D-B4A1-D5277A12974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616235" y="3727734"/>
              <a:ext cx="254477" cy="254477"/>
            </a:xfrm>
            <a:prstGeom prst="rect">
              <a:avLst/>
            </a:prstGeom>
          </p:spPr>
        </p:pic>
        <p:pic>
          <p:nvPicPr>
            <p:cNvPr id="75" name="Graphic 74" descr="Marker">
              <a:extLst>
                <a:ext uri="{FF2B5EF4-FFF2-40B4-BE49-F238E27FC236}">
                  <a16:creationId xmlns:a16="http://schemas.microsoft.com/office/drawing/2014/main" id="{BB7542D9-1DDF-0D40-A487-5B54FF3D72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41806" y="3667485"/>
              <a:ext cx="254477" cy="254477"/>
            </a:xfrm>
            <a:prstGeom prst="rect">
              <a:avLst/>
            </a:prstGeom>
          </p:spPr>
        </p:pic>
        <p:pic>
          <p:nvPicPr>
            <p:cNvPr id="79" name="Graphic 78" descr="Marker">
              <a:extLst>
                <a:ext uri="{FF2B5EF4-FFF2-40B4-BE49-F238E27FC236}">
                  <a16:creationId xmlns:a16="http://schemas.microsoft.com/office/drawing/2014/main" id="{CF0BD1C7-7489-9C41-8D8D-2DF81A45077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978277" y="3430029"/>
              <a:ext cx="254477" cy="254477"/>
            </a:xfrm>
            <a:prstGeom prst="rect">
              <a:avLst/>
            </a:prstGeom>
          </p:spPr>
        </p:pic>
        <p:pic>
          <p:nvPicPr>
            <p:cNvPr id="80" name="Graphic 79" descr="Marker">
              <a:extLst>
                <a:ext uri="{FF2B5EF4-FFF2-40B4-BE49-F238E27FC236}">
                  <a16:creationId xmlns:a16="http://schemas.microsoft.com/office/drawing/2014/main" id="{1BE87276-FCD9-DF44-AAA8-CCF3C5EBD10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935751" y="3486729"/>
              <a:ext cx="254477" cy="254477"/>
            </a:xfrm>
            <a:prstGeom prst="rect">
              <a:avLst/>
            </a:prstGeom>
          </p:spPr>
        </p:pic>
        <p:pic>
          <p:nvPicPr>
            <p:cNvPr id="81" name="Graphic 80" descr="Marker">
              <a:extLst>
                <a:ext uri="{FF2B5EF4-FFF2-40B4-BE49-F238E27FC236}">
                  <a16:creationId xmlns:a16="http://schemas.microsoft.com/office/drawing/2014/main" id="{31C1D6F3-C99E-4849-B3B1-A1288EBDE16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24082" y="3295350"/>
              <a:ext cx="254477" cy="254477"/>
            </a:xfrm>
            <a:prstGeom prst="rect">
              <a:avLst/>
            </a:prstGeom>
          </p:spPr>
        </p:pic>
        <p:pic>
          <p:nvPicPr>
            <p:cNvPr id="82" name="Graphic 81" descr="Marker">
              <a:extLst>
                <a:ext uri="{FF2B5EF4-FFF2-40B4-BE49-F238E27FC236}">
                  <a16:creationId xmlns:a16="http://schemas.microsoft.com/office/drawing/2014/main" id="{5BD6197D-5970-DE4B-B925-D65297A134D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481556" y="3352050"/>
              <a:ext cx="254477" cy="254477"/>
            </a:xfrm>
            <a:prstGeom prst="rect">
              <a:avLst/>
            </a:prstGeom>
          </p:spPr>
        </p:pic>
        <p:pic>
          <p:nvPicPr>
            <p:cNvPr id="83" name="Graphic 82" descr="Marker">
              <a:extLst>
                <a:ext uri="{FF2B5EF4-FFF2-40B4-BE49-F238E27FC236}">
                  <a16:creationId xmlns:a16="http://schemas.microsoft.com/office/drawing/2014/main" id="{C022823A-8F20-A14C-B638-E9BCFECEDDD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793443" y="3366230"/>
              <a:ext cx="254477" cy="254477"/>
            </a:xfrm>
            <a:prstGeom prst="rect">
              <a:avLst/>
            </a:prstGeom>
          </p:spPr>
        </p:pic>
        <p:pic>
          <p:nvPicPr>
            <p:cNvPr id="84" name="Graphic 83" descr="Marker">
              <a:extLst>
                <a:ext uri="{FF2B5EF4-FFF2-40B4-BE49-F238E27FC236}">
                  <a16:creationId xmlns:a16="http://schemas.microsoft.com/office/drawing/2014/main" id="{61F2404C-39B9-014D-8A68-D5B864AF722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896222" y="3391044"/>
              <a:ext cx="254477" cy="254477"/>
            </a:xfrm>
            <a:prstGeom prst="rect">
              <a:avLst/>
            </a:prstGeom>
          </p:spPr>
        </p:pic>
        <p:pic>
          <p:nvPicPr>
            <p:cNvPr id="85" name="Graphic 84" descr="Marker">
              <a:extLst>
                <a:ext uri="{FF2B5EF4-FFF2-40B4-BE49-F238E27FC236}">
                  <a16:creationId xmlns:a16="http://schemas.microsoft.com/office/drawing/2014/main" id="{8E88977F-707B-0645-A338-869F4DD882B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853696" y="3447744"/>
              <a:ext cx="254477" cy="254477"/>
            </a:xfrm>
            <a:prstGeom prst="rect">
              <a:avLst/>
            </a:prstGeom>
          </p:spPr>
        </p:pic>
        <p:pic>
          <p:nvPicPr>
            <p:cNvPr id="86" name="Graphic 85" descr="Marker">
              <a:extLst>
                <a:ext uri="{FF2B5EF4-FFF2-40B4-BE49-F238E27FC236}">
                  <a16:creationId xmlns:a16="http://schemas.microsoft.com/office/drawing/2014/main" id="{FC78CB03-B520-C044-A88D-8E19A32D7D0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67109" y="3249269"/>
              <a:ext cx="254477" cy="254477"/>
            </a:xfrm>
            <a:prstGeom prst="rect">
              <a:avLst/>
            </a:prstGeom>
          </p:spPr>
        </p:pic>
        <p:pic>
          <p:nvPicPr>
            <p:cNvPr id="87" name="Graphic 86" descr="Marker">
              <a:extLst>
                <a:ext uri="{FF2B5EF4-FFF2-40B4-BE49-F238E27FC236}">
                  <a16:creationId xmlns:a16="http://schemas.microsoft.com/office/drawing/2014/main" id="{EA5DD19A-A42D-7D49-972C-D2CC8F2891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278997" y="3206738"/>
              <a:ext cx="254477" cy="254477"/>
            </a:xfrm>
            <a:prstGeom prst="rect">
              <a:avLst/>
            </a:prstGeom>
          </p:spPr>
        </p:pic>
        <p:pic>
          <p:nvPicPr>
            <p:cNvPr id="88" name="Graphic 87" descr="Marker">
              <a:extLst>
                <a:ext uri="{FF2B5EF4-FFF2-40B4-BE49-F238E27FC236}">
                  <a16:creationId xmlns:a16="http://schemas.microsoft.com/office/drawing/2014/main" id="{1590AE84-2F70-CC41-8DCE-646083D0CA2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392412" y="3235092"/>
              <a:ext cx="254477" cy="254477"/>
            </a:xfrm>
            <a:prstGeom prst="rect">
              <a:avLst/>
            </a:prstGeom>
          </p:spPr>
        </p:pic>
        <p:pic>
          <p:nvPicPr>
            <p:cNvPr id="89" name="Graphic 88" descr="Marker">
              <a:extLst>
                <a:ext uri="{FF2B5EF4-FFF2-40B4-BE49-F238E27FC236}">
                  <a16:creationId xmlns:a16="http://schemas.microsoft.com/office/drawing/2014/main" id="{04940E25-475A-3A46-B78B-3C0EA5CB3F1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105868" y="2444745"/>
              <a:ext cx="254477" cy="254477"/>
            </a:xfrm>
            <a:prstGeom prst="rect">
              <a:avLst/>
            </a:prstGeom>
          </p:spPr>
        </p:pic>
        <p:pic>
          <p:nvPicPr>
            <p:cNvPr id="90" name="Graphic 89" descr="Marker">
              <a:extLst>
                <a:ext uri="{FF2B5EF4-FFF2-40B4-BE49-F238E27FC236}">
                  <a16:creationId xmlns:a16="http://schemas.microsoft.com/office/drawing/2014/main" id="{F011907A-B0CE-7A4A-B30D-C298C07C324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063342" y="2501445"/>
              <a:ext cx="254477" cy="254477"/>
            </a:xfrm>
            <a:prstGeom prst="rect">
              <a:avLst/>
            </a:prstGeom>
          </p:spPr>
        </p:pic>
        <p:pic>
          <p:nvPicPr>
            <p:cNvPr id="91" name="Graphic 90" descr="Marker">
              <a:extLst>
                <a:ext uri="{FF2B5EF4-FFF2-40B4-BE49-F238E27FC236}">
                  <a16:creationId xmlns:a16="http://schemas.microsoft.com/office/drawing/2014/main" id="{D1BA8140-D116-ED4E-80FB-0F1B2D2D50B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223369" y="2554611"/>
              <a:ext cx="254477" cy="254477"/>
            </a:xfrm>
            <a:prstGeom prst="rect">
              <a:avLst/>
            </a:prstGeom>
          </p:spPr>
        </p:pic>
        <p:pic>
          <p:nvPicPr>
            <p:cNvPr id="92" name="Graphic 91" descr="Marker">
              <a:extLst>
                <a:ext uri="{FF2B5EF4-FFF2-40B4-BE49-F238E27FC236}">
                  <a16:creationId xmlns:a16="http://schemas.microsoft.com/office/drawing/2014/main" id="{E4F685ED-148C-6448-8678-6ACD262C304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510445" y="3054346"/>
              <a:ext cx="254477" cy="254477"/>
            </a:xfrm>
            <a:prstGeom prst="rect">
              <a:avLst/>
            </a:prstGeom>
          </p:spPr>
        </p:pic>
        <p:pic>
          <p:nvPicPr>
            <p:cNvPr id="93" name="Graphic 92" descr="Marker">
              <a:extLst>
                <a:ext uri="{FF2B5EF4-FFF2-40B4-BE49-F238E27FC236}">
                  <a16:creationId xmlns:a16="http://schemas.microsoft.com/office/drawing/2014/main" id="{4C331240-9815-984E-99DA-B8F07062141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467919" y="3111046"/>
              <a:ext cx="254477" cy="254477"/>
            </a:xfrm>
            <a:prstGeom prst="rect">
              <a:avLst/>
            </a:prstGeom>
          </p:spPr>
        </p:pic>
        <p:pic>
          <p:nvPicPr>
            <p:cNvPr id="94" name="Graphic 93" descr="Marker">
              <a:extLst>
                <a:ext uri="{FF2B5EF4-FFF2-40B4-BE49-F238E27FC236}">
                  <a16:creationId xmlns:a16="http://schemas.microsoft.com/office/drawing/2014/main" id="{78917D79-82FF-BA47-9577-233CFF79499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496271" y="2473095"/>
              <a:ext cx="254477" cy="254477"/>
            </a:xfrm>
            <a:prstGeom prst="rect">
              <a:avLst/>
            </a:prstGeom>
          </p:spPr>
        </p:pic>
        <p:pic>
          <p:nvPicPr>
            <p:cNvPr id="95" name="Graphic 94" descr="Marker">
              <a:extLst>
                <a:ext uri="{FF2B5EF4-FFF2-40B4-BE49-F238E27FC236}">
                  <a16:creationId xmlns:a16="http://schemas.microsoft.com/office/drawing/2014/main" id="{6F5C3136-A8EF-2843-BA23-E6101D13081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599050" y="2497909"/>
              <a:ext cx="254477" cy="254477"/>
            </a:xfrm>
            <a:prstGeom prst="rect">
              <a:avLst/>
            </a:prstGeom>
          </p:spPr>
        </p:pic>
        <p:pic>
          <p:nvPicPr>
            <p:cNvPr id="96" name="Graphic 95" descr="Marker">
              <a:extLst>
                <a:ext uri="{FF2B5EF4-FFF2-40B4-BE49-F238E27FC236}">
                  <a16:creationId xmlns:a16="http://schemas.microsoft.com/office/drawing/2014/main" id="{61550696-EFD3-5E42-AB25-8C674B726D8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556524" y="2561697"/>
              <a:ext cx="254477" cy="254477"/>
            </a:xfrm>
            <a:prstGeom prst="rect">
              <a:avLst/>
            </a:prstGeom>
          </p:spPr>
        </p:pic>
        <p:pic>
          <p:nvPicPr>
            <p:cNvPr id="97" name="Graphic 96" descr="Marker">
              <a:extLst>
                <a:ext uri="{FF2B5EF4-FFF2-40B4-BE49-F238E27FC236}">
                  <a16:creationId xmlns:a16="http://schemas.microsoft.com/office/drawing/2014/main" id="{3F6DC29B-A265-A94A-A5EC-86E124E0229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638036" y="2579424"/>
              <a:ext cx="254477" cy="254477"/>
            </a:xfrm>
            <a:prstGeom prst="rect">
              <a:avLst/>
            </a:prstGeom>
          </p:spPr>
        </p:pic>
        <p:pic>
          <p:nvPicPr>
            <p:cNvPr id="98" name="Graphic 97" descr="Marker">
              <a:extLst>
                <a:ext uri="{FF2B5EF4-FFF2-40B4-BE49-F238E27FC236}">
                  <a16:creationId xmlns:a16="http://schemas.microsoft.com/office/drawing/2014/main" id="{C7ED5994-8883-5F47-B5CA-2C93B4BC45F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574245" y="2629036"/>
              <a:ext cx="254477" cy="254477"/>
            </a:xfrm>
            <a:prstGeom prst="rect">
              <a:avLst/>
            </a:prstGeom>
          </p:spPr>
        </p:pic>
        <p:pic>
          <p:nvPicPr>
            <p:cNvPr id="99" name="Graphic 98" descr="Marker">
              <a:extLst>
                <a:ext uri="{FF2B5EF4-FFF2-40B4-BE49-F238E27FC236}">
                  <a16:creationId xmlns:a16="http://schemas.microsoft.com/office/drawing/2014/main" id="{7C07A4B5-F21D-CC44-93F1-62563CAAE72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983504" y="2828959"/>
              <a:ext cx="254477" cy="254477"/>
            </a:xfrm>
            <a:prstGeom prst="rect">
              <a:avLst/>
            </a:prstGeom>
          </p:spPr>
        </p:pic>
        <p:pic>
          <p:nvPicPr>
            <p:cNvPr id="100" name="Graphic 99" descr="Marker">
              <a:extLst>
                <a:ext uri="{FF2B5EF4-FFF2-40B4-BE49-F238E27FC236}">
                  <a16:creationId xmlns:a16="http://schemas.microsoft.com/office/drawing/2014/main" id="{8156CB2F-35E1-DA4E-BD2F-67D54DA7520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940978" y="2885659"/>
              <a:ext cx="254477" cy="254477"/>
            </a:xfrm>
            <a:prstGeom prst="rect">
              <a:avLst/>
            </a:prstGeom>
          </p:spPr>
        </p:pic>
        <p:pic>
          <p:nvPicPr>
            <p:cNvPr id="101" name="Graphic 100" descr="Marker">
              <a:extLst>
                <a:ext uri="{FF2B5EF4-FFF2-40B4-BE49-F238E27FC236}">
                  <a16:creationId xmlns:a16="http://schemas.microsoft.com/office/drawing/2014/main" id="{40C7A812-E5AE-D043-B20D-3AC79E8FA4B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223728" y="2867705"/>
              <a:ext cx="254477" cy="254477"/>
            </a:xfrm>
            <a:prstGeom prst="rect">
              <a:avLst/>
            </a:prstGeom>
          </p:spPr>
        </p:pic>
        <p:pic>
          <p:nvPicPr>
            <p:cNvPr id="102" name="Graphic 101" descr="Marker">
              <a:extLst>
                <a:ext uri="{FF2B5EF4-FFF2-40B4-BE49-F238E27FC236}">
                  <a16:creationId xmlns:a16="http://schemas.microsoft.com/office/drawing/2014/main" id="{FB900295-F325-8347-B236-2D3F22E0B98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181202" y="2924405"/>
              <a:ext cx="254477" cy="254477"/>
            </a:xfrm>
            <a:prstGeom prst="rect">
              <a:avLst/>
            </a:prstGeom>
          </p:spPr>
        </p:pic>
        <p:pic>
          <p:nvPicPr>
            <p:cNvPr id="103" name="Graphic 102" descr="Marker">
              <a:extLst>
                <a:ext uri="{FF2B5EF4-FFF2-40B4-BE49-F238E27FC236}">
                  <a16:creationId xmlns:a16="http://schemas.microsoft.com/office/drawing/2014/main" id="{8DBF069D-2CC6-604A-B68E-046244F36C7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021712" y="3097710"/>
              <a:ext cx="254477" cy="254477"/>
            </a:xfrm>
            <a:prstGeom prst="rect">
              <a:avLst/>
            </a:prstGeom>
          </p:spPr>
        </p:pic>
        <p:pic>
          <p:nvPicPr>
            <p:cNvPr id="104" name="Graphic 103" descr="Marker">
              <a:extLst>
                <a:ext uri="{FF2B5EF4-FFF2-40B4-BE49-F238E27FC236}">
                  <a16:creationId xmlns:a16="http://schemas.microsoft.com/office/drawing/2014/main" id="{137014E0-41D9-1342-B53C-B9F3E7FBA3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455306" y="1710612"/>
              <a:ext cx="254477" cy="254477"/>
            </a:xfrm>
            <a:prstGeom prst="rect">
              <a:avLst/>
            </a:prstGeom>
          </p:spPr>
        </p:pic>
        <p:pic>
          <p:nvPicPr>
            <p:cNvPr id="105" name="Graphic 104" descr="Marker">
              <a:extLst>
                <a:ext uri="{FF2B5EF4-FFF2-40B4-BE49-F238E27FC236}">
                  <a16:creationId xmlns:a16="http://schemas.microsoft.com/office/drawing/2014/main" id="{A80170DF-2178-4641-93C1-F7C9D2C59D9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87400" y="2865235"/>
              <a:ext cx="254477" cy="254477"/>
            </a:xfrm>
            <a:prstGeom prst="rect">
              <a:avLst/>
            </a:prstGeom>
          </p:spPr>
        </p:pic>
        <p:pic>
          <p:nvPicPr>
            <p:cNvPr id="106" name="Graphic 105" descr="Marker">
              <a:extLst>
                <a:ext uri="{FF2B5EF4-FFF2-40B4-BE49-F238E27FC236}">
                  <a16:creationId xmlns:a16="http://schemas.microsoft.com/office/drawing/2014/main" id="{34A5C9C1-FAB0-8B43-AC12-A5C1C1E804C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254364" y="2898702"/>
              <a:ext cx="254477" cy="254477"/>
            </a:xfrm>
            <a:prstGeom prst="rect">
              <a:avLst/>
            </a:prstGeom>
          </p:spPr>
        </p:pic>
        <p:pic>
          <p:nvPicPr>
            <p:cNvPr id="107" name="Graphic 106" descr="Marker">
              <a:extLst>
                <a:ext uri="{FF2B5EF4-FFF2-40B4-BE49-F238E27FC236}">
                  <a16:creationId xmlns:a16="http://schemas.microsoft.com/office/drawing/2014/main" id="{0058374B-A19B-2548-B870-B06CB688EBE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211838" y="2955402"/>
              <a:ext cx="254477" cy="254477"/>
            </a:xfrm>
            <a:prstGeom prst="rect">
              <a:avLst/>
            </a:prstGeom>
          </p:spPr>
        </p:pic>
        <p:pic>
          <p:nvPicPr>
            <p:cNvPr id="108" name="Graphic 107" descr="Marker">
              <a:extLst>
                <a:ext uri="{FF2B5EF4-FFF2-40B4-BE49-F238E27FC236}">
                  <a16:creationId xmlns:a16="http://schemas.microsoft.com/office/drawing/2014/main" id="{263025EF-DE7B-2C4D-8C65-F796B3B8E69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680928" y="2565488"/>
              <a:ext cx="254477" cy="254477"/>
            </a:xfrm>
            <a:prstGeom prst="rect">
              <a:avLst/>
            </a:prstGeom>
          </p:spPr>
        </p:pic>
        <p:pic>
          <p:nvPicPr>
            <p:cNvPr id="109" name="Graphic 108" descr="Marker">
              <a:extLst>
                <a:ext uri="{FF2B5EF4-FFF2-40B4-BE49-F238E27FC236}">
                  <a16:creationId xmlns:a16="http://schemas.microsoft.com/office/drawing/2014/main" id="{E5772EA0-0A82-9F42-A78D-43B0650CAE4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739139" y="2614439"/>
              <a:ext cx="254477" cy="254477"/>
            </a:xfrm>
            <a:prstGeom prst="rect">
              <a:avLst/>
            </a:prstGeom>
          </p:spPr>
        </p:pic>
        <p:pic>
          <p:nvPicPr>
            <p:cNvPr id="110" name="Graphic 109" descr="Marker">
              <a:extLst>
                <a:ext uri="{FF2B5EF4-FFF2-40B4-BE49-F238E27FC236}">
                  <a16:creationId xmlns:a16="http://schemas.microsoft.com/office/drawing/2014/main" id="{17B952DA-6440-D04D-9FCC-8089FE77CDB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405506" y="2500606"/>
              <a:ext cx="254477" cy="254477"/>
            </a:xfrm>
            <a:prstGeom prst="rect">
              <a:avLst/>
            </a:prstGeom>
          </p:spPr>
        </p:pic>
        <p:pic>
          <p:nvPicPr>
            <p:cNvPr id="111" name="Graphic 110" descr="Marker">
              <a:extLst>
                <a:ext uri="{FF2B5EF4-FFF2-40B4-BE49-F238E27FC236}">
                  <a16:creationId xmlns:a16="http://schemas.microsoft.com/office/drawing/2014/main" id="{D1B506E6-DFB1-294F-81E4-EA15052C9B6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08285" y="2525420"/>
              <a:ext cx="254477" cy="254477"/>
            </a:xfrm>
            <a:prstGeom prst="rect">
              <a:avLst/>
            </a:prstGeom>
          </p:spPr>
        </p:pic>
        <p:pic>
          <p:nvPicPr>
            <p:cNvPr id="112" name="Graphic 111" descr="Marker">
              <a:extLst>
                <a:ext uri="{FF2B5EF4-FFF2-40B4-BE49-F238E27FC236}">
                  <a16:creationId xmlns:a16="http://schemas.microsoft.com/office/drawing/2014/main" id="{7BE2ADA6-897C-A141-87CC-D714B8EBC41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465759" y="2582120"/>
              <a:ext cx="254477" cy="254477"/>
            </a:xfrm>
            <a:prstGeom prst="rect">
              <a:avLst/>
            </a:prstGeom>
          </p:spPr>
        </p:pic>
        <p:pic>
          <p:nvPicPr>
            <p:cNvPr id="113" name="Graphic 112" descr="Marker">
              <a:extLst>
                <a:ext uri="{FF2B5EF4-FFF2-40B4-BE49-F238E27FC236}">
                  <a16:creationId xmlns:a16="http://schemas.microsoft.com/office/drawing/2014/main" id="{01431D67-03E3-1D41-93E1-46B0B68A020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302183" y="2605731"/>
              <a:ext cx="254477" cy="254477"/>
            </a:xfrm>
            <a:prstGeom prst="rect">
              <a:avLst/>
            </a:prstGeom>
          </p:spPr>
        </p:pic>
        <p:pic>
          <p:nvPicPr>
            <p:cNvPr id="114" name="Graphic 113" descr="Marker">
              <a:extLst>
                <a:ext uri="{FF2B5EF4-FFF2-40B4-BE49-F238E27FC236}">
                  <a16:creationId xmlns:a16="http://schemas.microsoft.com/office/drawing/2014/main" id="{F5795285-1D05-3748-974D-E02B31B1C7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395173" y="2714219"/>
              <a:ext cx="254477" cy="254477"/>
            </a:xfrm>
            <a:prstGeom prst="rect">
              <a:avLst/>
            </a:prstGeom>
          </p:spPr>
        </p:pic>
        <p:pic>
          <p:nvPicPr>
            <p:cNvPr id="115" name="Graphic 114" descr="Marker">
              <a:extLst>
                <a:ext uri="{FF2B5EF4-FFF2-40B4-BE49-F238E27FC236}">
                  <a16:creationId xmlns:a16="http://schemas.microsoft.com/office/drawing/2014/main" id="{A779EBFB-FCD4-3649-8E02-98ABDF7F3E1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696426" y="2193529"/>
              <a:ext cx="254477" cy="254477"/>
            </a:xfrm>
            <a:prstGeom prst="rect">
              <a:avLst/>
            </a:prstGeom>
          </p:spPr>
        </p:pic>
        <p:pic>
          <p:nvPicPr>
            <p:cNvPr id="116" name="Graphic 115" descr="Marker">
              <a:extLst>
                <a:ext uri="{FF2B5EF4-FFF2-40B4-BE49-F238E27FC236}">
                  <a16:creationId xmlns:a16="http://schemas.microsoft.com/office/drawing/2014/main" id="{C3D8DAE2-927C-3649-A896-5CA58BE582D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607406" y="2226982"/>
              <a:ext cx="254477" cy="254477"/>
            </a:xfrm>
            <a:prstGeom prst="rect">
              <a:avLst/>
            </a:prstGeom>
          </p:spPr>
        </p:pic>
        <p:pic>
          <p:nvPicPr>
            <p:cNvPr id="117" name="Graphic 116" descr="Marker">
              <a:extLst>
                <a:ext uri="{FF2B5EF4-FFF2-40B4-BE49-F238E27FC236}">
                  <a16:creationId xmlns:a16="http://schemas.microsoft.com/office/drawing/2014/main" id="{F5532842-335D-F643-8AF4-20711D2C7FA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983327" y="2147390"/>
              <a:ext cx="254477" cy="254477"/>
            </a:xfrm>
            <a:prstGeom prst="rect">
              <a:avLst/>
            </a:prstGeom>
          </p:spPr>
        </p:pic>
        <p:pic>
          <p:nvPicPr>
            <p:cNvPr id="118" name="Graphic 117" descr="Marker">
              <a:extLst>
                <a:ext uri="{FF2B5EF4-FFF2-40B4-BE49-F238E27FC236}">
                  <a16:creationId xmlns:a16="http://schemas.microsoft.com/office/drawing/2014/main" id="{F6534220-406F-354A-B1E6-24B9CDBF597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184805" y="2100894"/>
              <a:ext cx="254477" cy="254477"/>
            </a:xfrm>
            <a:prstGeom prst="rect">
              <a:avLst/>
            </a:prstGeom>
          </p:spPr>
        </p:pic>
        <p:pic>
          <p:nvPicPr>
            <p:cNvPr id="119" name="Graphic 118" descr="Marker">
              <a:extLst>
                <a:ext uri="{FF2B5EF4-FFF2-40B4-BE49-F238E27FC236}">
                  <a16:creationId xmlns:a16="http://schemas.microsoft.com/office/drawing/2014/main" id="{FF88173A-FF4E-8C4D-B2DE-8CBBA769B74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443892" y="2151894"/>
              <a:ext cx="254477" cy="254477"/>
            </a:xfrm>
            <a:prstGeom prst="rect">
              <a:avLst/>
            </a:prstGeom>
          </p:spPr>
        </p:pic>
        <p:pic>
          <p:nvPicPr>
            <p:cNvPr id="120" name="Graphic 119" descr="Marker">
              <a:extLst>
                <a:ext uri="{FF2B5EF4-FFF2-40B4-BE49-F238E27FC236}">
                  <a16:creationId xmlns:a16="http://schemas.microsoft.com/office/drawing/2014/main" id="{D63DBFA4-9838-CE49-9EE7-5AA7A42763B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546671" y="2176708"/>
              <a:ext cx="254477" cy="254477"/>
            </a:xfrm>
            <a:prstGeom prst="rect">
              <a:avLst/>
            </a:prstGeom>
          </p:spPr>
        </p:pic>
        <p:pic>
          <p:nvPicPr>
            <p:cNvPr id="121" name="Graphic 120" descr="Marker">
              <a:extLst>
                <a:ext uri="{FF2B5EF4-FFF2-40B4-BE49-F238E27FC236}">
                  <a16:creationId xmlns:a16="http://schemas.microsoft.com/office/drawing/2014/main" id="{813A06AA-6B58-DB43-8F60-B3699F7702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504145" y="2233408"/>
              <a:ext cx="254477" cy="254477"/>
            </a:xfrm>
            <a:prstGeom prst="rect">
              <a:avLst/>
            </a:prstGeom>
          </p:spPr>
        </p:pic>
        <p:pic>
          <p:nvPicPr>
            <p:cNvPr id="122" name="Graphic 121" descr="Marker">
              <a:extLst>
                <a:ext uri="{FF2B5EF4-FFF2-40B4-BE49-F238E27FC236}">
                  <a16:creationId xmlns:a16="http://schemas.microsoft.com/office/drawing/2014/main" id="{76B49429-0BBD-934E-A655-2A2572F5AC5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391329" y="2270175"/>
              <a:ext cx="254477" cy="254477"/>
            </a:xfrm>
            <a:prstGeom prst="rect">
              <a:avLst/>
            </a:prstGeom>
          </p:spPr>
        </p:pic>
        <p:pic>
          <p:nvPicPr>
            <p:cNvPr id="124" name="Graphic 123" descr="Marker">
              <a:extLst>
                <a:ext uri="{FF2B5EF4-FFF2-40B4-BE49-F238E27FC236}">
                  <a16:creationId xmlns:a16="http://schemas.microsoft.com/office/drawing/2014/main" id="{203E398E-892F-A548-A130-F6C7607865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141675" y="2632342"/>
              <a:ext cx="254477" cy="254477"/>
            </a:xfrm>
            <a:prstGeom prst="rect">
              <a:avLst/>
            </a:prstGeom>
          </p:spPr>
        </p:pic>
        <p:pic>
          <p:nvPicPr>
            <p:cNvPr id="125" name="Graphic 124" descr="Marker">
              <a:extLst>
                <a:ext uri="{FF2B5EF4-FFF2-40B4-BE49-F238E27FC236}">
                  <a16:creationId xmlns:a16="http://schemas.microsoft.com/office/drawing/2014/main" id="{422B2587-07FA-D04C-84DC-8D7FC1E57D7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244454" y="2657156"/>
              <a:ext cx="254477" cy="254477"/>
            </a:xfrm>
            <a:prstGeom prst="rect">
              <a:avLst/>
            </a:prstGeom>
          </p:spPr>
        </p:pic>
        <p:pic>
          <p:nvPicPr>
            <p:cNvPr id="126" name="Graphic 125" descr="Marker">
              <a:extLst>
                <a:ext uri="{FF2B5EF4-FFF2-40B4-BE49-F238E27FC236}">
                  <a16:creationId xmlns:a16="http://schemas.microsoft.com/office/drawing/2014/main" id="{6A309B8B-206B-5544-8AA1-C167C0FBA5E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201928" y="2713856"/>
              <a:ext cx="254477" cy="254477"/>
            </a:xfrm>
            <a:prstGeom prst="rect">
              <a:avLst/>
            </a:prstGeom>
          </p:spPr>
        </p:pic>
        <p:pic>
          <p:nvPicPr>
            <p:cNvPr id="127" name="Graphic 126" descr="Marker">
              <a:extLst>
                <a:ext uri="{FF2B5EF4-FFF2-40B4-BE49-F238E27FC236}">
                  <a16:creationId xmlns:a16="http://schemas.microsoft.com/office/drawing/2014/main" id="{76EA3143-8FF0-994F-8B5F-AA192A3BF44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273411" y="2547102"/>
              <a:ext cx="254477" cy="254477"/>
            </a:xfrm>
            <a:prstGeom prst="rect">
              <a:avLst/>
            </a:prstGeom>
          </p:spPr>
        </p:pic>
        <p:pic>
          <p:nvPicPr>
            <p:cNvPr id="128" name="Graphic 127" descr="Marker">
              <a:extLst>
                <a:ext uri="{FF2B5EF4-FFF2-40B4-BE49-F238E27FC236}">
                  <a16:creationId xmlns:a16="http://schemas.microsoft.com/office/drawing/2014/main" id="{3AC5ED63-2671-374E-B92B-499B68A77A5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376190" y="2571916"/>
              <a:ext cx="254477" cy="254477"/>
            </a:xfrm>
            <a:prstGeom prst="rect">
              <a:avLst/>
            </a:prstGeom>
          </p:spPr>
        </p:pic>
        <p:pic>
          <p:nvPicPr>
            <p:cNvPr id="129" name="Graphic 128" descr="Marker">
              <a:extLst>
                <a:ext uri="{FF2B5EF4-FFF2-40B4-BE49-F238E27FC236}">
                  <a16:creationId xmlns:a16="http://schemas.microsoft.com/office/drawing/2014/main" id="{03202119-97B2-F542-87AF-94BE65D7727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333664" y="2628616"/>
              <a:ext cx="254477" cy="254477"/>
            </a:xfrm>
            <a:prstGeom prst="rect">
              <a:avLst/>
            </a:prstGeom>
          </p:spPr>
        </p:pic>
        <p:pic>
          <p:nvPicPr>
            <p:cNvPr id="130" name="Graphic 129" descr="Marker">
              <a:extLst>
                <a:ext uri="{FF2B5EF4-FFF2-40B4-BE49-F238E27FC236}">
                  <a16:creationId xmlns:a16="http://schemas.microsoft.com/office/drawing/2014/main" id="{6D503C7C-9845-A146-AA90-829A6DB27F9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304407" y="2399868"/>
              <a:ext cx="254477" cy="254477"/>
            </a:xfrm>
            <a:prstGeom prst="rect">
              <a:avLst/>
            </a:prstGeom>
          </p:spPr>
        </p:pic>
        <p:pic>
          <p:nvPicPr>
            <p:cNvPr id="131" name="Graphic 130" descr="Marker">
              <a:extLst>
                <a:ext uri="{FF2B5EF4-FFF2-40B4-BE49-F238E27FC236}">
                  <a16:creationId xmlns:a16="http://schemas.microsoft.com/office/drawing/2014/main" id="{568B07E3-8FFA-E24B-BFA2-0B332F03C49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407186" y="2424682"/>
              <a:ext cx="254477" cy="254477"/>
            </a:xfrm>
            <a:prstGeom prst="rect">
              <a:avLst/>
            </a:prstGeom>
          </p:spPr>
        </p:pic>
        <p:pic>
          <p:nvPicPr>
            <p:cNvPr id="132" name="Graphic 131" descr="Marker">
              <a:extLst>
                <a:ext uri="{FF2B5EF4-FFF2-40B4-BE49-F238E27FC236}">
                  <a16:creationId xmlns:a16="http://schemas.microsoft.com/office/drawing/2014/main" id="{C2958352-2790-F146-9730-DB40F30719A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364660" y="2481382"/>
              <a:ext cx="254477" cy="254477"/>
            </a:xfrm>
            <a:prstGeom prst="rect">
              <a:avLst/>
            </a:prstGeom>
          </p:spPr>
        </p:pic>
      </p:grpSp>
    </p:spTree>
    <p:extLst>
      <p:ext uri="{BB962C8B-B14F-4D97-AF65-F5344CB8AC3E}">
        <p14:creationId xmlns:p14="http://schemas.microsoft.com/office/powerpoint/2010/main" val="295177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DCD9A5-2510-CB40-85F2-B2D023E13AA6}"/>
              </a:ext>
            </a:extLst>
          </p:cNvPr>
          <p:cNvSpPr/>
          <p:nvPr/>
        </p:nvSpPr>
        <p:spPr>
          <a:xfrm>
            <a:off x="764547" y="3832976"/>
            <a:ext cx="7889534" cy="378770"/>
          </a:xfrm>
          <a:prstGeom prst="rect">
            <a:avLst/>
          </a:prstGeom>
          <a:solidFill>
            <a:schemeClr val="accent2"/>
          </a:solidFill>
          <a:ln>
            <a:noFill/>
          </a:ln>
          <a:effectLst>
            <a:outerShdw dist="38100" sx="1000" sy="1000" algn="t"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ct val="95000"/>
              </a:lnSpc>
            </a:pPr>
            <a:endParaRPr lang="en-US" b="1" dirty="0">
              <a:solidFill>
                <a:schemeClr val="tx2"/>
              </a:solidFill>
              <a:latin typeface="+mj-lt"/>
            </a:endParaRPr>
          </a:p>
        </p:txBody>
      </p:sp>
      <p:sp>
        <p:nvSpPr>
          <p:cNvPr id="2" name="Title 1">
            <a:extLst>
              <a:ext uri="{FF2B5EF4-FFF2-40B4-BE49-F238E27FC236}">
                <a16:creationId xmlns:a16="http://schemas.microsoft.com/office/drawing/2014/main" id="{FF905433-D6D4-E743-AEA2-3C06A28270AA}"/>
              </a:ext>
            </a:extLst>
          </p:cNvPr>
          <p:cNvSpPr>
            <a:spLocks noGrp="1"/>
          </p:cNvSpPr>
          <p:nvPr>
            <p:ph type="title"/>
          </p:nvPr>
        </p:nvSpPr>
        <p:spPr>
          <a:xfrm>
            <a:off x="658577" y="256304"/>
            <a:ext cx="6802297" cy="920187"/>
          </a:xfrm>
        </p:spPr>
        <p:txBody>
          <a:bodyPr/>
          <a:lstStyle/>
          <a:p>
            <a:r>
              <a:rPr lang="en-US" sz="2800" dirty="0"/>
              <a:t>Healthcare Providers Rely On Distributors For Their Supplies</a:t>
            </a:r>
          </a:p>
        </p:txBody>
      </p:sp>
      <p:pic>
        <p:nvPicPr>
          <p:cNvPr id="7" name="Picture 6">
            <a:extLst>
              <a:ext uri="{FF2B5EF4-FFF2-40B4-BE49-F238E27FC236}">
                <a16:creationId xmlns:a16="http://schemas.microsoft.com/office/drawing/2014/main" id="{F06E5CA8-CF87-A245-9BE2-19970BF5A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5544" y="1187124"/>
            <a:ext cx="7889358" cy="2140868"/>
          </a:xfrm>
          <a:prstGeom prst="rect">
            <a:avLst/>
          </a:prstGeom>
        </p:spPr>
      </p:pic>
      <p:sp>
        <p:nvSpPr>
          <p:cNvPr id="8" name="Rectangle 7">
            <a:extLst>
              <a:ext uri="{FF2B5EF4-FFF2-40B4-BE49-F238E27FC236}">
                <a16:creationId xmlns:a16="http://schemas.microsoft.com/office/drawing/2014/main" id="{9A5E1DFE-D198-C448-81EB-E977C43D60E0}"/>
              </a:ext>
            </a:extLst>
          </p:cNvPr>
          <p:cNvSpPr/>
          <p:nvPr/>
        </p:nvSpPr>
        <p:spPr>
          <a:xfrm>
            <a:off x="764547" y="3326004"/>
            <a:ext cx="7889534" cy="430887"/>
          </a:xfrm>
          <a:prstGeom prst="rect">
            <a:avLst/>
          </a:prstGeom>
          <a:solidFill>
            <a:schemeClr val="accent5">
              <a:lumMod val="40000"/>
              <a:lumOff val="60000"/>
            </a:schemeClr>
          </a:solidFill>
        </p:spPr>
        <p:txBody>
          <a:bodyPr wrap="square" lIns="0" tIns="91440" rIns="0" bIns="91440">
            <a:spAutoFit/>
          </a:bodyPr>
          <a:lstStyle/>
          <a:p>
            <a:pPr algn="ctr"/>
            <a:r>
              <a:rPr lang="en-US" sz="1600" dirty="0">
                <a:solidFill>
                  <a:schemeClr val="accent1"/>
                </a:solidFill>
                <a:latin typeface="Myriad Pro" panose="020B0503030403020204" pitchFamily="34" charset="0"/>
                <a:cs typeface="Arial" panose="020B0604020202020204" pitchFamily="34" charset="0"/>
              </a:rPr>
              <a:t>Thousands Of Manufacturers Worldwide</a:t>
            </a:r>
          </a:p>
        </p:txBody>
      </p:sp>
      <p:pic>
        <p:nvPicPr>
          <p:cNvPr id="9" name="Picture 8" descr="Two people looking at the camera&#10;&#10;Description automatically generated">
            <a:extLst>
              <a:ext uri="{FF2B5EF4-FFF2-40B4-BE49-F238E27FC236}">
                <a16:creationId xmlns:a16="http://schemas.microsoft.com/office/drawing/2014/main" id="{DFDBA465-EEC6-9F42-99E6-B866185E5D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9558" y="4326907"/>
            <a:ext cx="2504524" cy="1397050"/>
          </a:xfrm>
          <a:prstGeom prst="rect">
            <a:avLst/>
          </a:prstGeom>
        </p:spPr>
      </p:pic>
      <p:sp>
        <p:nvSpPr>
          <p:cNvPr id="10" name="Rectangle 9">
            <a:extLst>
              <a:ext uri="{FF2B5EF4-FFF2-40B4-BE49-F238E27FC236}">
                <a16:creationId xmlns:a16="http://schemas.microsoft.com/office/drawing/2014/main" id="{D92A7F9D-8F38-6F46-8BA7-87CDCA21DC93}"/>
              </a:ext>
            </a:extLst>
          </p:cNvPr>
          <p:cNvSpPr/>
          <p:nvPr/>
        </p:nvSpPr>
        <p:spPr>
          <a:xfrm>
            <a:off x="6149557" y="5704066"/>
            <a:ext cx="2504524" cy="615553"/>
          </a:xfrm>
          <a:prstGeom prst="rect">
            <a:avLst/>
          </a:prstGeom>
          <a:solidFill>
            <a:schemeClr val="accent1"/>
          </a:solidFill>
        </p:spPr>
        <p:txBody>
          <a:bodyPr wrap="square" lIns="91440" tIns="91440" rIns="91440" bIns="91440">
            <a:spAutoFit/>
          </a:bodyPr>
          <a:lstStyle/>
          <a:p>
            <a:r>
              <a:rPr lang="en-US" sz="1400" b="1" dirty="0">
                <a:solidFill>
                  <a:schemeClr val="bg1"/>
                </a:solidFill>
                <a:latin typeface="Myriad Pro" panose="020B0503030403020204" pitchFamily="34" charset="0"/>
                <a:cs typeface="Arial" panose="020B0604020202020204" pitchFamily="34" charset="0"/>
              </a:rPr>
              <a:t>230,000</a:t>
            </a:r>
            <a:r>
              <a:rPr lang="en-US" sz="1400" dirty="0">
                <a:solidFill>
                  <a:schemeClr val="bg1"/>
                </a:solidFill>
                <a:latin typeface="Myriad Pro" panose="020B0503030403020204" pitchFamily="34" charset="0"/>
                <a:cs typeface="Arial" panose="020B0604020202020204" pitchFamily="34" charset="0"/>
              </a:rPr>
              <a:t> Physician Offices </a:t>
            </a:r>
            <a:br>
              <a:rPr lang="en-US" sz="1400" dirty="0">
                <a:solidFill>
                  <a:schemeClr val="bg1"/>
                </a:solidFill>
                <a:latin typeface="Myriad Pro" panose="020B0503030403020204" pitchFamily="34" charset="0"/>
                <a:cs typeface="Arial" panose="020B0604020202020204" pitchFamily="34" charset="0"/>
              </a:rPr>
            </a:br>
            <a:r>
              <a:rPr lang="en-US" sz="1400" dirty="0">
                <a:solidFill>
                  <a:schemeClr val="bg1"/>
                </a:solidFill>
                <a:latin typeface="Myriad Pro" panose="020B0503030403020204" pitchFamily="34" charset="0"/>
                <a:cs typeface="Arial" panose="020B0604020202020204" pitchFamily="34" charset="0"/>
              </a:rPr>
              <a:t>And Clinics</a:t>
            </a:r>
          </a:p>
        </p:txBody>
      </p:sp>
      <p:pic>
        <p:nvPicPr>
          <p:cNvPr id="11" name="Picture 10" descr="A person standing in a room&#10;&#10;Description automatically generated">
            <a:extLst>
              <a:ext uri="{FF2B5EF4-FFF2-40B4-BE49-F238E27FC236}">
                <a16:creationId xmlns:a16="http://schemas.microsoft.com/office/drawing/2014/main" id="{41348225-5C93-5249-AD13-3D8C5A97D3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9"/>
          <a:stretch/>
        </p:blipFill>
        <p:spPr>
          <a:xfrm>
            <a:off x="764547" y="4325755"/>
            <a:ext cx="2504524" cy="1406698"/>
          </a:xfrm>
          <a:prstGeom prst="rect">
            <a:avLst/>
          </a:prstGeom>
        </p:spPr>
      </p:pic>
      <p:sp>
        <p:nvSpPr>
          <p:cNvPr id="12" name="Rectangle 11">
            <a:extLst>
              <a:ext uri="{FF2B5EF4-FFF2-40B4-BE49-F238E27FC236}">
                <a16:creationId xmlns:a16="http://schemas.microsoft.com/office/drawing/2014/main" id="{568025EE-55C5-E74F-B3AB-7DEFAD0E5723}"/>
              </a:ext>
            </a:extLst>
          </p:cNvPr>
          <p:cNvSpPr/>
          <p:nvPr/>
        </p:nvSpPr>
        <p:spPr>
          <a:xfrm>
            <a:off x="764547" y="5704067"/>
            <a:ext cx="2504524" cy="584775"/>
          </a:xfrm>
          <a:prstGeom prst="rect">
            <a:avLst/>
          </a:prstGeom>
          <a:solidFill>
            <a:schemeClr val="accent1"/>
          </a:solidFill>
        </p:spPr>
        <p:txBody>
          <a:bodyPr wrap="square" lIns="91440" tIns="91440" rIns="91440" bIns="91440">
            <a:spAutoFit/>
          </a:bodyPr>
          <a:lstStyle/>
          <a:p>
            <a:r>
              <a:rPr lang="en-US" sz="1400" b="1" dirty="0">
                <a:solidFill>
                  <a:schemeClr val="bg1"/>
                </a:solidFill>
                <a:latin typeface="Myriad Pro" panose="020B0503030403020204" pitchFamily="34" charset="0"/>
                <a:cs typeface="Arial" panose="020B0604020202020204" pitchFamily="34" charset="0"/>
              </a:rPr>
              <a:t>6,000</a:t>
            </a:r>
            <a:r>
              <a:rPr lang="en-US" sz="1400" dirty="0">
                <a:solidFill>
                  <a:schemeClr val="bg1"/>
                </a:solidFill>
                <a:latin typeface="Myriad Pro" panose="020B0503030403020204" pitchFamily="34" charset="0"/>
                <a:cs typeface="Arial" panose="020B0604020202020204" pitchFamily="34" charset="0"/>
              </a:rPr>
              <a:t> Hospitals</a:t>
            </a:r>
          </a:p>
          <a:p>
            <a:endParaRPr lang="en-US" sz="1200" dirty="0">
              <a:solidFill>
                <a:schemeClr val="bg1"/>
              </a:solidFill>
              <a:latin typeface="Myriad Pro" panose="020B0503030403020204" pitchFamily="34" charset="0"/>
              <a:cs typeface="Arial" panose="020B0604020202020204" pitchFamily="34" charset="0"/>
            </a:endParaRPr>
          </a:p>
        </p:txBody>
      </p:sp>
      <p:pic>
        <p:nvPicPr>
          <p:cNvPr id="13" name="Picture 12" descr="A couple of people that are sitting on a chair&#10;&#10;Description automatically generated">
            <a:extLst>
              <a:ext uri="{FF2B5EF4-FFF2-40B4-BE49-F238E27FC236}">
                <a16:creationId xmlns:a16="http://schemas.microsoft.com/office/drawing/2014/main" id="{7B3A455F-21D7-264F-966A-824E0A1D48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97"/>
          <a:stretch/>
        </p:blipFill>
        <p:spPr>
          <a:xfrm>
            <a:off x="3457052" y="4316747"/>
            <a:ext cx="2504525" cy="1397049"/>
          </a:xfrm>
          <a:prstGeom prst="rect">
            <a:avLst/>
          </a:prstGeom>
        </p:spPr>
      </p:pic>
      <p:sp>
        <p:nvSpPr>
          <p:cNvPr id="14" name="Rectangle 13">
            <a:extLst>
              <a:ext uri="{FF2B5EF4-FFF2-40B4-BE49-F238E27FC236}">
                <a16:creationId xmlns:a16="http://schemas.microsoft.com/office/drawing/2014/main" id="{271E2F47-234A-5B4E-8B11-744E689FCEA7}"/>
              </a:ext>
            </a:extLst>
          </p:cNvPr>
          <p:cNvSpPr/>
          <p:nvPr/>
        </p:nvSpPr>
        <p:spPr>
          <a:xfrm>
            <a:off x="3457052" y="5705481"/>
            <a:ext cx="2504524" cy="615553"/>
          </a:xfrm>
          <a:prstGeom prst="rect">
            <a:avLst/>
          </a:prstGeom>
          <a:solidFill>
            <a:schemeClr val="accent1"/>
          </a:solidFill>
        </p:spPr>
        <p:txBody>
          <a:bodyPr wrap="square" lIns="91440" tIns="91440" rIns="91440" bIns="91440">
            <a:spAutoFit/>
          </a:bodyPr>
          <a:lstStyle/>
          <a:p>
            <a:r>
              <a:rPr lang="en-US" sz="1400" b="1" dirty="0">
                <a:solidFill>
                  <a:schemeClr val="bg1"/>
                </a:solidFill>
                <a:latin typeface="Myriad Pro" panose="020B0503030403020204" pitchFamily="34" charset="0"/>
                <a:cs typeface="Arial" panose="020B0604020202020204" pitchFamily="34" charset="0"/>
              </a:rPr>
              <a:t>44,500</a:t>
            </a:r>
            <a:r>
              <a:rPr lang="en-US" sz="1400" dirty="0">
                <a:solidFill>
                  <a:schemeClr val="bg1"/>
                </a:solidFill>
                <a:latin typeface="Myriad Pro" panose="020B0503030403020204" pitchFamily="34" charset="0"/>
                <a:cs typeface="Arial" panose="020B0604020202020204" pitchFamily="34" charset="0"/>
              </a:rPr>
              <a:t> Nursing Homes And Assisted Living Facilities</a:t>
            </a:r>
          </a:p>
        </p:txBody>
      </p:sp>
      <p:sp>
        <p:nvSpPr>
          <p:cNvPr id="18" name="Rectangle 17">
            <a:extLst>
              <a:ext uri="{FF2B5EF4-FFF2-40B4-BE49-F238E27FC236}">
                <a16:creationId xmlns:a16="http://schemas.microsoft.com/office/drawing/2014/main" id="{EE3DC0C6-2DF0-F64D-9B75-FAFFCB548300}"/>
              </a:ext>
            </a:extLst>
          </p:cNvPr>
          <p:cNvSpPr/>
          <p:nvPr/>
        </p:nvSpPr>
        <p:spPr>
          <a:xfrm>
            <a:off x="3402539" y="3905941"/>
            <a:ext cx="2613549" cy="246221"/>
          </a:xfrm>
          <a:prstGeom prst="rect">
            <a:avLst/>
          </a:prstGeom>
          <a:noFill/>
        </p:spPr>
        <p:txBody>
          <a:bodyPr wrap="square" lIns="0" tIns="0" rIns="0" bIns="0">
            <a:spAutoFit/>
          </a:bodyPr>
          <a:lstStyle/>
          <a:p>
            <a:pPr algn="ctr"/>
            <a:r>
              <a:rPr lang="en-US" sz="1600" b="1" dirty="0">
                <a:solidFill>
                  <a:schemeClr val="bg1"/>
                </a:solidFill>
                <a:latin typeface="Myriad Pro" panose="020B0503030403020204" pitchFamily="34" charset="0"/>
                <a:cs typeface="Arial" panose="020B0604020202020204" pitchFamily="34" charset="0"/>
              </a:rPr>
              <a:t>Hundreds Of US Distributors</a:t>
            </a:r>
          </a:p>
        </p:txBody>
      </p:sp>
      <p:pic>
        <p:nvPicPr>
          <p:cNvPr id="42" name="Graphic 41" descr="Circle with right arrow">
            <a:extLst>
              <a:ext uri="{FF2B5EF4-FFF2-40B4-BE49-F238E27FC236}">
                <a16:creationId xmlns:a16="http://schemas.microsoft.com/office/drawing/2014/main" id="{D29EE8E0-0406-5843-B6ED-1301BD2DDC2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rot="16200000">
            <a:off x="2920895" y="3802911"/>
            <a:ext cx="430887" cy="430887"/>
          </a:xfrm>
          <a:prstGeom prst="rect">
            <a:avLst/>
          </a:prstGeom>
        </p:spPr>
      </p:pic>
      <p:pic>
        <p:nvPicPr>
          <p:cNvPr id="43" name="Graphic 42" descr="Circle with right arrow">
            <a:extLst>
              <a:ext uri="{FF2B5EF4-FFF2-40B4-BE49-F238E27FC236}">
                <a16:creationId xmlns:a16="http://schemas.microsoft.com/office/drawing/2014/main" id="{031A999F-7594-E440-9A35-D48233C928F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16200000">
            <a:off x="6052765" y="3802911"/>
            <a:ext cx="430887" cy="430887"/>
          </a:xfrm>
          <a:prstGeom prst="rect">
            <a:avLst/>
          </a:prstGeom>
        </p:spPr>
      </p:pic>
    </p:spTree>
    <p:extLst>
      <p:ext uri="{BB962C8B-B14F-4D97-AF65-F5344CB8AC3E}">
        <p14:creationId xmlns:p14="http://schemas.microsoft.com/office/powerpoint/2010/main" val="172882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1E614-12A7-A144-A060-A3572586589D}"/>
              </a:ext>
            </a:extLst>
          </p:cNvPr>
          <p:cNvSpPr>
            <a:spLocks noGrp="1"/>
          </p:cNvSpPr>
          <p:nvPr>
            <p:ph type="title"/>
          </p:nvPr>
        </p:nvSpPr>
        <p:spPr>
          <a:xfrm>
            <a:off x="628650" y="413132"/>
            <a:ext cx="7886700" cy="1283588"/>
          </a:xfrm>
        </p:spPr>
        <p:txBody>
          <a:bodyPr/>
          <a:lstStyle/>
          <a:p>
            <a:r>
              <a:rPr lang="en-US" dirty="0">
                <a:cs typeface="Arial" panose="020B0604020202020204" pitchFamily="34" charset="0"/>
              </a:rPr>
              <a:t>Distributors Save Healthcare Providers Time And Money While Delivering The FDA-Approved Supplies They Need</a:t>
            </a:r>
            <a:br>
              <a:rPr lang="en-US" dirty="0">
                <a:cs typeface="Arial" panose="020B0604020202020204" pitchFamily="34" charset="0"/>
              </a:rPr>
            </a:br>
            <a:endParaRPr lang="en-US" dirty="0"/>
          </a:p>
        </p:txBody>
      </p:sp>
      <p:pic>
        <p:nvPicPr>
          <p:cNvPr id="3" name="Picture 2">
            <a:extLst>
              <a:ext uri="{FF2B5EF4-FFF2-40B4-BE49-F238E27FC236}">
                <a16:creationId xmlns:a16="http://schemas.microsoft.com/office/drawing/2014/main" id="{4B88ABBF-CDD4-4446-92C5-A137A7326ED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03877" y="2292349"/>
            <a:ext cx="7833406" cy="2430121"/>
          </a:xfrm>
          <a:prstGeom prst="rect">
            <a:avLst/>
          </a:prstGeom>
        </p:spPr>
      </p:pic>
    </p:spTree>
    <p:extLst>
      <p:ext uri="{BB962C8B-B14F-4D97-AF65-F5344CB8AC3E}">
        <p14:creationId xmlns:p14="http://schemas.microsoft.com/office/powerpoint/2010/main" val="183995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8A95-0A32-B040-A450-94C88FF41754}"/>
              </a:ext>
            </a:extLst>
          </p:cNvPr>
          <p:cNvSpPr>
            <a:spLocks noGrp="1"/>
          </p:cNvSpPr>
          <p:nvPr>
            <p:ph type="title"/>
          </p:nvPr>
        </p:nvSpPr>
        <p:spPr>
          <a:xfrm>
            <a:off x="638589" y="413132"/>
            <a:ext cx="7886700" cy="887348"/>
          </a:xfrm>
        </p:spPr>
        <p:txBody>
          <a:bodyPr>
            <a:noAutofit/>
          </a:bodyPr>
          <a:lstStyle/>
          <a:p>
            <a:r>
              <a:rPr lang="en-US" dirty="0"/>
              <a:t>Distributors Provide Predictability For </a:t>
            </a:r>
            <a:br>
              <a:rPr lang="en-US" dirty="0"/>
            </a:br>
            <a:r>
              <a:rPr lang="en-US" dirty="0"/>
              <a:t>Healthcare Providers</a:t>
            </a:r>
          </a:p>
        </p:txBody>
      </p:sp>
      <p:pic>
        <p:nvPicPr>
          <p:cNvPr id="38" name="Picture 37">
            <a:extLst>
              <a:ext uri="{FF2B5EF4-FFF2-40B4-BE49-F238E27FC236}">
                <a16:creationId xmlns:a16="http://schemas.microsoft.com/office/drawing/2014/main" id="{CF26D6C5-ECEC-9745-9628-3E56D0DF86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2664" y="2117037"/>
            <a:ext cx="7963953" cy="3876260"/>
          </a:xfrm>
          <a:prstGeom prst="rect">
            <a:avLst/>
          </a:prstGeom>
        </p:spPr>
      </p:pic>
      <p:sp>
        <p:nvSpPr>
          <p:cNvPr id="6" name="Rectangle 5">
            <a:extLst>
              <a:ext uri="{FF2B5EF4-FFF2-40B4-BE49-F238E27FC236}">
                <a16:creationId xmlns:a16="http://schemas.microsoft.com/office/drawing/2014/main" id="{B7DEFD01-8568-7243-BAD1-D009ADC99CFB}"/>
              </a:ext>
            </a:extLst>
          </p:cNvPr>
          <p:cNvSpPr/>
          <p:nvPr/>
        </p:nvSpPr>
        <p:spPr>
          <a:xfrm>
            <a:off x="752664" y="1351399"/>
            <a:ext cx="7693052" cy="553998"/>
          </a:xfrm>
          <a:prstGeom prst="rect">
            <a:avLst/>
          </a:prstGeom>
        </p:spPr>
        <p:txBody>
          <a:bodyPr wrap="square" lIns="0" tIns="0" rIns="0" bIns="0">
            <a:spAutoFit/>
          </a:bodyPr>
          <a:lstStyle/>
          <a:p>
            <a:r>
              <a:rPr lang="en-US" dirty="0">
                <a:solidFill>
                  <a:schemeClr val="accent1"/>
                </a:solidFill>
              </a:rPr>
              <a:t>Distributors operate under multi-year contracts with healthcare providers that establish pricing and service</a:t>
            </a:r>
          </a:p>
        </p:txBody>
      </p:sp>
    </p:spTree>
    <p:extLst>
      <p:ext uri="{BB962C8B-B14F-4D97-AF65-F5344CB8AC3E}">
        <p14:creationId xmlns:p14="http://schemas.microsoft.com/office/powerpoint/2010/main" val="421379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8D409B-BABB-6E41-A76A-65395D7D1925}"/>
              </a:ext>
            </a:extLst>
          </p:cNvPr>
          <p:cNvSpPr>
            <a:spLocks noGrp="1"/>
          </p:cNvSpPr>
          <p:nvPr>
            <p:ph type="title"/>
          </p:nvPr>
        </p:nvSpPr>
        <p:spPr>
          <a:xfrm>
            <a:off x="628650" y="413132"/>
            <a:ext cx="7886700" cy="887348"/>
          </a:xfrm>
        </p:spPr>
        <p:txBody>
          <a:bodyPr/>
          <a:lstStyle/>
          <a:p>
            <a:r>
              <a:rPr lang="en-US" dirty="0"/>
              <a:t>Distributors Secure, Store, And Deliver Thousands Of Types Of Products</a:t>
            </a:r>
            <a:r>
              <a:rPr lang="en-US" dirty="0">
                <a:cs typeface="Arial" panose="020B0604020202020204" pitchFamily="34" charset="0"/>
              </a:rPr>
              <a:t/>
            </a:r>
            <a:br>
              <a:rPr lang="en-US" dirty="0">
                <a:cs typeface="Arial" panose="020B0604020202020204" pitchFamily="34" charset="0"/>
              </a:rPr>
            </a:br>
            <a:endParaRPr lang="en-US" dirty="0"/>
          </a:p>
        </p:txBody>
      </p:sp>
      <p:pic>
        <p:nvPicPr>
          <p:cNvPr id="52" name="Picture 51">
            <a:extLst>
              <a:ext uri="{FF2B5EF4-FFF2-40B4-BE49-F238E27FC236}">
                <a16:creationId xmlns:a16="http://schemas.microsoft.com/office/drawing/2014/main" id="{F2350B62-F421-AD46-9863-74332073C1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907" y="1384366"/>
            <a:ext cx="7886699" cy="1880678"/>
          </a:xfrm>
          <a:prstGeom prst="rect">
            <a:avLst/>
          </a:prstGeom>
        </p:spPr>
      </p:pic>
      <p:sp>
        <p:nvSpPr>
          <p:cNvPr id="55" name="Rectangle 54">
            <a:extLst>
              <a:ext uri="{FF2B5EF4-FFF2-40B4-BE49-F238E27FC236}">
                <a16:creationId xmlns:a16="http://schemas.microsoft.com/office/drawing/2014/main" id="{ECA5422D-32F0-7142-8784-2914BACB5413}"/>
              </a:ext>
            </a:extLst>
          </p:cNvPr>
          <p:cNvSpPr/>
          <p:nvPr/>
        </p:nvSpPr>
        <p:spPr>
          <a:xfrm>
            <a:off x="723907" y="3220883"/>
            <a:ext cx="7886696" cy="461665"/>
          </a:xfrm>
          <a:prstGeom prst="rect">
            <a:avLst/>
          </a:prstGeom>
          <a:solidFill>
            <a:schemeClr val="accent5">
              <a:lumMod val="60000"/>
              <a:lumOff val="40000"/>
            </a:schemeClr>
          </a:solidFill>
        </p:spPr>
        <p:txBody>
          <a:bodyPr wrap="square" lIns="0" tIns="91440" rIns="0" bIns="91440">
            <a:spAutoFit/>
          </a:bodyPr>
          <a:lstStyle/>
          <a:p>
            <a:pPr algn="ctr"/>
            <a:r>
              <a:rPr lang="en-US" dirty="0">
                <a:solidFill>
                  <a:schemeClr val="accent1"/>
                </a:solidFill>
                <a:latin typeface="Myriad Pro" panose="020B0503030403020204" pitchFamily="34" charset="0"/>
                <a:cs typeface="Arial" panose="020B0604020202020204" pitchFamily="34" charset="0"/>
              </a:rPr>
              <a:t>20–30 Day Supply</a:t>
            </a:r>
          </a:p>
        </p:txBody>
      </p:sp>
      <p:pic>
        <p:nvPicPr>
          <p:cNvPr id="42" name="Picture 41">
            <a:extLst>
              <a:ext uri="{FF2B5EF4-FFF2-40B4-BE49-F238E27FC236}">
                <a16:creationId xmlns:a16="http://schemas.microsoft.com/office/drawing/2014/main" id="{3FBA21A0-44D0-B14E-ADF4-645E444C210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99167" y="4147649"/>
            <a:ext cx="1479395" cy="980099"/>
          </a:xfrm>
          <a:prstGeom prst="rect">
            <a:avLst/>
          </a:prstGeom>
        </p:spPr>
      </p:pic>
      <p:pic>
        <p:nvPicPr>
          <p:cNvPr id="50" name="Picture 49">
            <a:extLst>
              <a:ext uri="{FF2B5EF4-FFF2-40B4-BE49-F238E27FC236}">
                <a16:creationId xmlns:a16="http://schemas.microsoft.com/office/drawing/2014/main" id="{C992497C-CD13-6B4F-9637-F9E3AF765AD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96839" y="4143390"/>
            <a:ext cx="1450080" cy="983388"/>
          </a:xfrm>
          <a:prstGeom prst="rect">
            <a:avLst/>
          </a:prstGeom>
        </p:spPr>
      </p:pic>
      <p:pic>
        <p:nvPicPr>
          <p:cNvPr id="51" name="Picture 50">
            <a:extLst>
              <a:ext uri="{FF2B5EF4-FFF2-40B4-BE49-F238E27FC236}">
                <a16:creationId xmlns:a16="http://schemas.microsoft.com/office/drawing/2014/main" id="{32670737-3463-8244-BE3E-EB872939CA3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21271" y="4147649"/>
            <a:ext cx="1493554" cy="2059457"/>
          </a:xfrm>
          <a:prstGeom prst="rect">
            <a:avLst/>
          </a:prstGeom>
        </p:spPr>
      </p:pic>
      <p:pic>
        <p:nvPicPr>
          <p:cNvPr id="56" name="Picture 55">
            <a:extLst>
              <a:ext uri="{FF2B5EF4-FFF2-40B4-BE49-F238E27FC236}">
                <a16:creationId xmlns:a16="http://schemas.microsoft.com/office/drawing/2014/main" id="{F6C1D72C-B842-1C42-9374-16738F1668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85159" y="4147649"/>
            <a:ext cx="1473640" cy="982427"/>
          </a:xfrm>
          <a:prstGeom prst="rect">
            <a:avLst/>
          </a:prstGeom>
        </p:spPr>
      </p:pic>
      <p:sp>
        <p:nvSpPr>
          <p:cNvPr id="8" name="TextBox 7">
            <a:extLst>
              <a:ext uri="{FF2B5EF4-FFF2-40B4-BE49-F238E27FC236}">
                <a16:creationId xmlns:a16="http://schemas.microsoft.com/office/drawing/2014/main" id="{F6F7A998-51BB-924E-BD69-977E4454B6FE}"/>
              </a:ext>
            </a:extLst>
          </p:cNvPr>
          <p:cNvSpPr txBox="1"/>
          <p:nvPr/>
        </p:nvSpPr>
        <p:spPr>
          <a:xfrm>
            <a:off x="1082182" y="3832066"/>
            <a:ext cx="1479395" cy="292388"/>
          </a:xfrm>
          <a:prstGeom prst="rect">
            <a:avLst/>
          </a:prstGeom>
          <a:noFill/>
        </p:spPr>
        <p:txBody>
          <a:bodyPr wrap="square" lIns="91440" rIns="91440" rtlCol="0">
            <a:spAutoFit/>
          </a:bodyPr>
          <a:lstStyle/>
          <a:p>
            <a:pPr algn="ctr"/>
            <a:r>
              <a:rPr lang="en-US" sz="1300" dirty="0">
                <a:latin typeface="Myriad Pro" panose="020B0503030403020204" pitchFamily="34" charset="0"/>
              </a:rPr>
              <a:t>Diagnostics</a:t>
            </a:r>
          </a:p>
        </p:txBody>
      </p:sp>
      <p:sp>
        <p:nvSpPr>
          <p:cNvPr id="60" name="TextBox 59">
            <a:extLst>
              <a:ext uri="{FF2B5EF4-FFF2-40B4-BE49-F238E27FC236}">
                <a16:creationId xmlns:a16="http://schemas.microsoft.com/office/drawing/2014/main" id="{42CE4D61-3192-2549-A59C-63CA6E7F6677}"/>
              </a:ext>
            </a:extLst>
          </p:cNvPr>
          <p:cNvSpPr txBox="1"/>
          <p:nvPr/>
        </p:nvSpPr>
        <p:spPr>
          <a:xfrm>
            <a:off x="4703092" y="3841596"/>
            <a:ext cx="1637775" cy="292388"/>
          </a:xfrm>
          <a:prstGeom prst="rect">
            <a:avLst/>
          </a:prstGeom>
          <a:noFill/>
        </p:spPr>
        <p:txBody>
          <a:bodyPr wrap="square" rtlCol="0">
            <a:spAutoFit/>
          </a:bodyPr>
          <a:lstStyle/>
          <a:p>
            <a:pPr algn="ctr"/>
            <a:r>
              <a:rPr lang="en-US" sz="1300" dirty="0">
                <a:latin typeface="Myriad Pro" panose="020B0503030403020204" pitchFamily="34" charset="0"/>
              </a:rPr>
              <a:t>Personal Protection</a:t>
            </a:r>
          </a:p>
        </p:txBody>
      </p:sp>
      <p:sp>
        <p:nvSpPr>
          <p:cNvPr id="61" name="TextBox 60">
            <a:extLst>
              <a:ext uri="{FF2B5EF4-FFF2-40B4-BE49-F238E27FC236}">
                <a16:creationId xmlns:a16="http://schemas.microsoft.com/office/drawing/2014/main" id="{151EA359-368E-1A49-A204-A73109D42E09}"/>
              </a:ext>
            </a:extLst>
          </p:cNvPr>
          <p:cNvSpPr txBox="1"/>
          <p:nvPr/>
        </p:nvSpPr>
        <p:spPr>
          <a:xfrm>
            <a:off x="6519977" y="3841596"/>
            <a:ext cx="1637775" cy="292388"/>
          </a:xfrm>
          <a:prstGeom prst="rect">
            <a:avLst/>
          </a:prstGeom>
          <a:noFill/>
        </p:spPr>
        <p:txBody>
          <a:bodyPr wrap="square" rtlCol="0">
            <a:spAutoFit/>
          </a:bodyPr>
          <a:lstStyle/>
          <a:p>
            <a:pPr algn="ctr"/>
            <a:r>
              <a:rPr lang="en-US" sz="1300" dirty="0">
                <a:latin typeface="Myriad Pro" panose="020B0503030403020204" pitchFamily="34" charset="0"/>
              </a:rPr>
              <a:t>Treatment Products</a:t>
            </a:r>
          </a:p>
        </p:txBody>
      </p:sp>
      <p:sp>
        <p:nvSpPr>
          <p:cNvPr id="62" name="TextBox 61">
            <a:extLst>
              <a:ext uri="{FF2B5EF4-FFF2-40B4-BE49-F238E27FC236}">
                <a16:creationId xmlns:a16="http://schemas.microsoft.com/office/drawing/2014/main" id="{F8C972D0-A773-AE4E-AD7F-EE4BDC0CD414}"/>
              </a:ext>
            </a:extLst>
          </p:cNvPr>
          <p:cNvSpPr txBox="1"/>
          <p:nvPr/>
        </p:nvSpPr>
        <p:spPr>
          <a:xfrm>
            <a:off x="2849161" y="3846998"/>
            <a:ext cx="1637775" cy="292388"/>
          </a:xfrm>
          <a:prstGeom prst="rect">
            <a:avLst/>
          </a:prstGeom>
          <a:noFill/>
        </p:spPr>
        <p:txBody>
          <a:bodyPr wrap="square" rtlCol="0">
            <a:spAutoFit/>
          </a:bodyPr>
          <a:lstStyle/>
          <a:p>
            <a:pPr algn="ctr"/>
            <a:r>
              <a:rPr lang="en-US" sz="1300" dirty="0">
                <a:latin typeface="Myriad Pro" panose="020B0503030403020204" pitchFamily="34" charset="0"/>
              </a:rPr>
              <a:t>Infection Prevention</a:t>
            </a:r>
          </a:p>
        </p:txBody>
      </p:sp>
      <p:pic>
        <p:nvPicPr>
          <p:cNvPr id="64" name="Picture 63" descr="A picture containing indoor, filled, sitting, blue&#10;&#10;Description automatically generated">
            <a:extLst>
              <a:ext uri="{FF2B5EF4-FFF2-40B4-BE49-F238E27FC236}">
                <a16:creationId xmlns:a16="http://schemas.microsoft.com/office/drawing/2014/main" id="{D3412B3E-6FEF-2546-BBB0-2A71048520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2181" y="5232737"/>
            <a:ext cx="1479395" cy="983388"/>
          </a:xfrm>
          <a:prstGeom prst="rect">
            <a:avLst/>
          </a:prstGeom>
        </p:spPr>
      </p:pic>
      <p:pic>
        <p:nvPicPr>
          <p:cNvPr id="66" name="Picture 65">
            <a:extLst>
              <a:ext uri="{FF2B5EF4-FFF2-40B4-BE49-F238E27FC236}">
                <a16:creationId xmlns:a16="http://schemas.microsoft.com/office/drawing/2014/main" id="{9923F6BF-07E3-FB4A-9078-50702433B653}"/>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782282" y="5233236"/>
            <a:ext cx="1479395" cy="981428"/>
          </a:xfrm>
          <a:prstGeom prst="rect">
            <a:avLst/>
          </a:prstGeom>
        </p:spPr>
      </p:pic>
      <p:pic>
        <p:nvPicPr>
          <p:cNvPr id="67" name="Picture 66">
            <a:extLst>
              <a:ext uri="{FF2B5EF4-FFF2-40B4-BE49-F238E27FC236}">
                <a16:creationId xmlns:a16="http://schemas.microsoft.com/office/drawing/2014/main" id="{97CB0A68-60E3-554E-8263-DEC10375C57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99168" y="5232737"/>
            <a:ext cx="1479392" cy="982427"/>
          </a:xfrm>
          <a:prstGeom prst="rect">
            <a:avLst/>
          </a:prstGeom>
        </p:spPr>
      </p:pic>
    </p:spTree>
    <p:extLst>
      <p:ext uri="{BB962C8B-B14F-4D97-AF65-F5344CB8AC3E}">
        <p14:creationId xmlns:p14="http://schemas.microsoft.com/office/powerpoint/2010/main" val="266447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5C91-A86F-B548-B13A-EB12AB7A5484}"/>
              </a:ext>
            </a:extLst>
          </p:cNvPr>
          <p:cNvSpPr>
            <a:spLocks noGrp="1"/>
          </p:cNvSpPr>
          <p:nvPr>
            <p:ph type="title"/>
          </p:nvPr>
        </p:nvSpPr>
        <p:spPr>
          <a:xfrm>
            <a:off x="628649" y="457200"/>
            <a:ext cx="8087967" cy="523220"/>
          </a:xfrm>
        </p:spPr>
        <p:txBody>
          <a:bodyPr wrap="square" lIns="0" rIns="0">
            <a:spAutoFit/>
          </a:bodyPr>
          <a:lstStyle/>
          <a:p>
            <a:pPr lvl="0" defTabSz="914400" eaLnBrk="0" fontAlgn="base" hangingPunct="0">
              <a:lnSpc>
                <a:spcPct val="100000"/>
              </a:lnSpc>
              <a:spcAft>
                <a:spcPct val="0"/>
              </a:spcAft>
            </a:pPr>
            <a:r>
              <a:rPr lang="en-US" dirty="0"/>
              <a:t>Healthcare Providers Aren’t In the Logistics Business</a:t>
            </a:r>
          </a:p>
        </p:txBody>
      </p:sp>
      <p:pic>
        <p:nvPicPr>
          <p:cNvPr id="30" name="Picture 29">
            <a:extLst>
              <a:ext uri="{FF2B5EF4-FFF2-40B4-BE49-F238E27FC236}">
                <a16:creationId xmlns:a16="http://schemas.microsoft.com/office/drawing/2014/main" id="{7AFE1DB9-1DB1-3941-8761-E75BD0AFD7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7887" y="1206264"/>
            <a:ext cx="2504524" cy="3654212"/>
          </a:xfrm>
          <a:prstGeom prst="rect">
            <a:avLst/>
          </a:prstGeom>
        </p:spPr>
      </p:pic>
      <p:pic>
        <p:nvPicPr>
          <p:cNvPr id="32" name="Picture 31">
            <a:extLst>
              <a:ext uri="{FF2B5EF4-FFF2-40B4-BE49-F238E27FC236}">
                <a16:creationId xmlns:a16="http://schemas.microsoft.com/office/drawing/2014/main" id="{C04BD0AC-8DE9-4846-986D-47D226450C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649" y="1206264"/>
            <a:ext cx="2504524" cy="3654213"/>
          </a:xfrm>
          <a:prstGeom prst="rect">
            <a:avLst/>
          </a:prstGeom>
        </p:spPr>
      </p:pic>
      <p:pic>
        <p:nvPicPr>
          <p:cNvPr id="35" name="Picture 34">
            <a:extLst>
              <a:ext uri="{FF2B5EF4-FFF2-40B4-BE49-F238E27FC236}">
                <a16:creationId xmlns:a16="http://schemas.microsoft.com/office/drawing/2014/main" id="{DDCFB834-7C89-F94C-A883-9836311CA7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08268" y="1206263"/>
            <a:ext cx="2504524" cy="3654211"/>
          </a:xfrm>
          <a:prstGeom prst="rect">
            <a:avLst/>
          </a:prstGeom>
        </p:spPr>
      </p:pic>
      <p:sp>
        <p:nvSpPr>
          <p:cNvPr id="36" name="TextBox 35">
            <a:extLst>
              <a:ext uri="{FF2B5EF4-FFF2-40B4-BE49-F238E27FC236}">
                <a16:creationId xmlns:a16="http://schemas.microsoft.com/office/drawing/2014/main" id="{A6861921-AAA5-0148-B016-298B438ECF12}"/>
              </a:ext>
            </a:extLst>
          </p:cNvPr>
          <p:cNvSpPr txBox="1"/>
          <p:nvPr/>
        </p:nvSpPr>
        <p:spPr>
          <a:xfrm>
            <a:off x="618016" y="4880600"/>
            <a:ext cx="2514980" cy="1346522"/>
          </a:xfrm>
          <a:prstGeom prst="rect">
            <a:avLst/>
          </a:prstGeom>
          <a:noFill/>
        </p:spPr>
        <p:txBody>
          <a:bodyPr wrap="square" lIns="0" tIns="0" rIns="0" bIns="0" rtlCol="0">
            <a:spAutoFit/>
          </a:bodyPr>
          <a:lstStyle/>
          <a:p>
            <a:pPr>
              <a:spcAft>
                <a:spcPts val="900"/>
              </a:spcAft>
            </a:pPr>
            <a:r>
              <a:rPr lang="en-US" sz="1600" dirty="0">
                <a:solidFill>
                  <a:schemeClr val="accent1"/>
                </a:solidFill>
                <a:latin typeface="Myriad Pro" panose="020B0503030403020204" pitchFamily="34" charset="0"/>
              </a:rPr>
              <a:t>Managing inventory is expensive and takes up space </a:t>
            </a:r>
          </a:p>
          <a:p>
            <a:pPr>
              <a:spcAft>
                <a:spcPts val="900"/>
              </a:spcAft>
            </a:pPr>
            <a:r>
              <a:rPr lang="en-US" sz="1600" dirty="0">
                <a:solidFill>
                  <a:schemeClr val="accent1"/>
                </a:solidFill>
                <a:latin typeface="Myriad Pro" panose="020B0503030403020204" pitchFamily="34" charset="0"/>
              </a:rPr>
              <a:t>Products must be handled and stored properly to ensure quality and security</a:t>
            </a:r>
          </a:p>
        </p:txBody>
      </p:sp>
      <p:sp>
        <p:nvSpPr>
          <p:cNvPr id="37" name="TextBox 36">
            <a:extLst>
              <a:ext uri="{FF2B5EF4-FFF2-40B4-BE49-F238E27FC236}">
                <a16:creationId xmlns:a16="http://schemas.microsoft.com/office/drawing/2014/main" id="{1402B72A-CFF9-B24E-8CF7-90BB9220A790}"/>
              </a:ext>
            </a:extLst>
          </p:cNvPr>
          <p:cNvSpPr txBox="1"/>
          <p:nvPr/>
        </p:nvSpPr>
        <p:spPr>
          <a:xfrm>
            <a:off x="3414008" y="4880600"/>
            <a:ext cx="2504524" cy="738664"/>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Large inventories risk expiration, damage, and obsolescence</a:t>
            </a:r>
          </a:p>
        </p:txBody>
      </p:sp>
      <p:sp>
        <p:nvSpPr>
          <p:cNvPr id="38" name="TextBox 37">
            <a:extLst>
              <a:ext uri="{FF2B5EF4-FFF2-40B4-BE49-F238E27FC236}">
                <a16:creationId xmlns:a16="http://schemas.microsoft.com/office/drawing/2014/main" id="{B95649F6-E98A-FF4D-BA81-C9536CF09B74}"/>
              </a:ext>
            </a:extLst>
          </p:cNvPr>
          <p:cNvSpPr txBox="1"/>
          <p:nvPr/>
        </p:nvSpPr>
        <p:spPr>
          <a:xfrm>
            <a:off x="6188911" y="4886527"/>
            <a:ext cx="2504524" cy="492443"/>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Providers need to optimize space for patient care</a:t>
            </a:r>
          </a:p>
        </p:txBody>
      </p:sp>
    </p:spTree>
    <p:extLst>
      <p:ext uri="{BB962C8B-B14F-4D97-AF65-F5344CB8AC3E}">
        <p14:creationId xmlns:p14="http://schemas.microsoft.com/office/powerpoint/2010/main" val="162142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D42D-EAA5-BB42-9FBD-8716B5930ED5}"/>
              </a:ext>
            </a:extLst>
          </p:cNvPr>
          <p:cNvSpPr>
            <a:spLocks noGrp="1"/>
          </p:cNvSpPr>
          <p:nvPr>
            <p:ph type="title"/>
          </p:nvPr>
        </p:nvSpPr>
        <p:spPr>
          <a:xfrm>
            <a:off x="628649" y="417855"/>
            <a:ext cx="7886700" cy="549275"/>
          </a:xfrm>
        </p:spPr>
        <p:txBody>
          <a:bodyPr/>
          <a:lstStyle/>
          <a:p>
            <a:r>
              <a:rPr lang="en-US" dirty="0"/>
              <a:t>Distributors Are Logistics Experts</a:t>
            </a:r>
          </a:p>
        </p:txBody>
      </p:sp>
      <p:pic>
        <p:nvPicPr>
          <p:cNvPr id="4" name="Picture 3">
            <a:extLst>
              <a:ext uri="{FF2B5EF4-FFF2-40B4-BE49-F238E27FC236}">
                <a16:creationId xmlns:a16="http://schemas.microsoft.com/office/drawing/2014/main" id="{D3B6A9EC-0788-FA4D-8B03-CB637E27BC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4138" y="1275088"/>
            <a:ext cx="2504524" cy="3648589"/>
          </a:xfrm>
          <a:prstGeom prst="rect">
            <a:avLst/>
          </a:prstGeom>
        </p:spPr>
      </p:pic>
      <p:pic>
        <p:nvPicPr>
          <p:cNvPr id="5" name="Picture 4">
            <a:extLst>
              <a:ext uri="{FF2B5EF4-FFF2-40B4-BE49-F238E27FC236}">
                <a16:creationId xmlns:a16="http://schemas.microsoft.com/office/drawing/2014/main" id="{79F6619C-47B4-6749-9629-AD2A44F731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649" y="1275089"/>
            <a:ext cx="2504524" cy="3648588"/>
          </a:xfrm>
          <a:prstGeom prst="rect">
            <a:avLst/>
          </a:prstGeom>
        </p:spPr>
      </p:pic>
      <p:sp>
        <p:nvSpPr>
          <p:cNvPr id="7" name="TextBox 6">
            <a:extLst>
              <a:ext uri="{FF2B5EF4-FFF2-40B4-BE49-F238E27FC236}">
                <a16:creationId xmlns:a16="http://schemas.microsoft.com/office/drawing/2014/main" id="{937FFF41-4A17-3248-83B0-8775F477AE87}"/>
              </a:ext>
            </a:extLst>
          </p:cNvPr>
          <p:cNvSpPr txBox="1"/>
          <p:nvPr/>
        </p:nvSpPr>
        <p:spPr>
          <a:xfrm>
            <a:off x="628649" y="4940402"/>
            <a:ext cx="2504524" cy="246221"/>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Dedicated warehouse space</a:t>
            </a:r>
          </a:p>
        </p:txBody>
      </p:sp>
      <p:sp>
        <p:nvSpPr>
          <p:cNvPr id="8" name="TextBox 7">
            <a:extLst>
              <a:ext uri="{FF2B5EF4-FFF2-40B4-BE49-F238E27FC236}">
                <a16:creationId xmlns:a16="http://schemas.microsoft.com/office/drawing/2014/main" id="{D3BC7C41-89B6-5D46-BEC4-4BFEBABF0CDE}"/>
              </a:ext>
            </a:extLst>
          </p:cNvPr>
          <p:cNvSpPr txBox="1"/>
          <p:nvPr/>
        </p:nvSpPr>
        <p:spPr>
          <a:xfrm>
            <a:off x="3366873" y="4940402"/>
            <a:ext cx="2504524" cy="492443"/>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Formulary support and </a:t>
            </a:r>
          </a:p>
          <a:p>
            <a:r>
              <a:rPr lang="en-US" sz="1600" dirty="0">
                <a:solidFill>
                  <a:schemeClr val="accent1"/>
                </a:solidFill>
                <a:latin typeface="Myriad Pro" panose="020B0503030403020204" pitchFamily="34" charset="0"/>
              </a:rPr>
              <a:t>data services</a:t>
            </a:r>
          </a:p>
        </p:txBody>
      </p:sp>
      <p:sp>
        <p:nvSpPr>
          <p:cNvPr id="9" name="TextBox 8">
            <a:extLst>
              <a:ext uri="{FF2B5EF4-FFF2-40B4-BE49-F238E27FC236}">
                <a16:creationId xmlns:a16="http://schemas.microsoft.com/office/drawing/2014/main" id="{A4B26991-24E1-4645-8DB7-22393B06804C}"/>
              </a:ext>
            </a:extLst>
          </p:cNvPr>
          <p:cNvSpPr txBox="1"/>
          <p:nvPr/>
        </p:nvSpPr>
        <p:spPr>
          <a:xfrm>
            <a:off x="6184138" y="4940402"/>
            <a:ext cx="2504524" cy="492443"/>
          </a:xfrm>
          <a:prstGeom prst="rect">
            <a:avLst/>
          </a:prstGeom>
          <a:noFill/>
        </p:spPr>
        <p:txBody>
          <a:bodyPr wrap="square" lIns="0" tIns="0" rIns="0" bIns="0" rtlCol="0">
            <a:spAutoFit/>
          </a:bodyPr>
          <a:lstStyle/>
          <a:p>
            <a:r>
              <a:rPr lang="en-US" sz="1600" dirty="0">
                <a:solidFill>
                  <a:schemeClr val="accent1"/>
                </a:solidFill>
                <a:latin typeface="Myriad Pro" panose="020B0503030403020204" pitchFamily="34" charset="0"/>
              </a:rPr>
              <a:t>Low-unit-of-measure programs</a:t>
            </a:r>
          </a:p>
        </p:txBody>
      </p:sp>
      <p:pic>
        <p:nvPicPr>
          <p:cNvPr id="10" name="Picture 9">
            <a:extLst>
              <a:ext uri="{FF2B5EF4-FFF2-40B4-BE49-F238E27FC236}">
                <a16:creationId xmlns:a16="http://schemas.microsoft.com/office/drawing/2014/main" id="{F258A608-3BFB-F74E-904B-9EC355A98C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66874" y="1275088"/>
            <a:ext cx="2585716" cy="3648588"/>
          </a:xfrm>
          <a:prstGeom prst="rect">
            <a:avLst/>
          </a:prstGeom>
        </p:spPr>
      </p:pic>
    </p:spTree>
    <p:extLst>
      <p:ext uri="{BB962C8B-B14F-4D97-AF65-F5344CB8AC3E}">
        <p14:creationId xmlns:p14="http://schemas.microsoft.com/office/powerpoint/2010/main" val="3576895053"/>
      </p:ext>
    </p:extLst>
  </p:cSld>
  <p:clrMapOvr>
    <a:masterClrMapping/>
  </p:clrMapOvr>
</p:sld>
</file>

<file path=ppt/theme/theme1.xml><?xml version="1.0" encoding="utf-8"?>
<a:theme xmlns:a="http://schemas.openxmlformats.org/drawingml/2006/main" name="1_Modern Swiss - Green">
  <a:themeElements>
    <a:clrScheme name="Custom 1">
      <a:dk1>
        <a:srgbClr val="000000"/>
      </a:dk1>
      <a:lt1>
        <a:srgbClr val="FFFFFF"/>
      </a:lt1>
      <a:dk2>
        <a:srgbClr val="FFFFFF"/>
      </a:dk2>
      <a:lt2>
        <a:srgbClr val="6E6E6E"/>
      </a:lt2>
      <a:accent1>
        <a:srgbClr val="3B4858"/>
      </a:accent1>
      <a:accent2>
        <a:srgbClr val="BA1722"/>
      </a:accent2>
      <a:accent3>
        <a:srgbClr val="406EA6"/>
      </a:accent3>
      <a:accent4>
        <a:srgbClr val="A7A7A7"/>
      </a:accent4>
      <a:accent5>
        <a:srgbClr val="8EB4E3"/>
      </a:accent5>
      <a:accent6>
        <a:srgbClr val="BBD2EE"/>
      </a:accent6>
      <a:hlink>
        <a:srgbClr val="BFBFBF"/>
      </a:hlink>
      <a:folHlink>
        <a:srgbClr val="D0D0D0"/>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Custom 1">
      <a:dk1>
        <a:srgbClr val="000000"/>
      </a:dk1>
      <a:lt1>
        <a:srgbClr val="FFFFFF"/>
      </a:lt1>
      <a:dk2>
        <a:srgbClr val="FFFFFF"/>
      </a:dk2>
      <a:lt2>
        <a:srgbClr val="6E6E6E"/>
      </a:lt2>
      <a:accent1>
        <a:srgbClr val="3B4858"/>
      </a:accent1>
      <a:accent2>
        <a:srgbClr val="BA1722"/>
      </a:accent2>
      <a:accent3>
        <a:srgbClr val="406EA6"/>
      </a:accent3>
      <a:accent4>
        <a:srgbClr val="A7A7A7"/>
      </a:accent4>
      <a:accent5>
        <a:srgbClr val="8EB4E3"/>
      </a:accent5>
      <a:accent6>
        <a:srgbClr val="BBD2EE"/>
      </a:accent6>
      <a:hlink>
        <a:srgbClr val="BFBFBF"/>
      </a:hlink>
      <a:folHlink>
        <a:srgbClr val="D0D0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HIDAPPTTemplate</Template>
  <TotalTime>13124</TotalTime>
  <Words>726</Words>
  <Application>Microsoft Office PowerPoint</Application>
  <PresentationFormat>On-screen Show (4:3)</PresentationFormat>
  <Paragraphs>114</Paragraphs>
  <Slides>17</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ＭＳ Ｐゴシック</vt:lpstr>
      <vt:lpstr>Arial</vt:lpstr>
      <vt:lpstr>Calibri</vt:lpstr>
      <vt:lpstr>Calibri Light</vt:lpstr>
      <vt:lpstr>Cambria</vt:lpstr>
      <vt:lpstr>Corbel</vt:lpstr>
      <vt:lpstr>Microsoft New Tai Lue</vt:lpstr>
      <vt:lpstr>Myriad Pro</vt:lpstr>
      <vt:lpstr>Myriad Pro Semibold</vt:lpstr>
      <vt:lpstr>Tahoma</vt:lpstr>
      <vt:lpstr>Wingdings</vt:lpstr>
      <vt:lpstr>1_Modern Swiss - Green</vt:lpstr>
      <vt:lpstr>Custom Design</vt:lpstr>
      <vt:lpstr>Healthcare Distribution | Overview</vt:lpstr>
      <vt:lpstr>The Medical Products Supply Chain Is Global</vt:lpstr>
      <vt:lpstr>The US Distribution Supply Chain Is Local</vt:lpstr>
      <vt:lpstr>Healthcare Providers Rely On Distributors For Their Supplies</vt:lpstr>
      <vt:lpstr>Distributors Save Healthcare Providers Time And Money While Delivering The FDA-Approved Supplies They Need </vt:lpstr>
      <vt:lpstr>Distributors Provide Predictability For  Healthcare Providers</vt:lpstr>
      <vt:lpstr>Distributors Secure, Store, And Deliver Thousands Of Types Of Products </vt:lpstr>
      <vt:lpstr>Healthcare Providers Aren’t In the Logistics Business</vt:lpstr>
      <vt:lpstr>Distributors Are Logistics Experts</vt:lpstr>
      <vt:lpstr>PowerPoint Presentation</vt:lpstr>
      <vt:lpstr>Distributors Are A Critical Part Of Crisis Response</vt:lpstr>
      <vt:lpstr>Distributors Responded To COVID-19 Quickly</vt:lpstr>
      <vt:lpstr>COVID-Driven Demand Created Supply Problems That Have Challenged The Supply Chain</vt:lpstr>
      <vt:lpstr>Brokers Aren’t Distributors</vt:lpstr>
      <vt:lpstr>Distributors Support Policy And Legislation That:</vt:lpstr>
      <vt:lpstr>Distributors Are Ready To Work With Public Partners, Healthcare Providers, Legislators  And Regulators To Meet Future Challenges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Timely, In-depth Deliverables</dc:title>
  <dc:creator>admin</dc:creator>
  <cp:lastModifiedBy>Victoria Waskowicz</cp:lastModifiedBy>
  <cp:revision>1096</cp:revision>
  <cp:lastPrinted>2020-04-10T15:16:28Z</cp:lastPrinted>
  <dcterms:created xsi:type="dcterms:W3CDTF">2015-10-18T14:43:22Z</dcterms:created>
  <dcterms:modified xsi:type="dcterms:W3CDTF">2021-06-03T15:25:36Z</dcterms:modified>
</cp:coreProperties>
</file>